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eg" ContentType="image/jpeg"/>
  <Override PartName="/ppt/media/image1.jpeg" ContentType="image/jpeg"/>
  <Override PartName="/ppt/media/image2.png" ContentType="image/png"/>
  <Override PartName="/ppt/media/image3.jpeg" ContentType="image/jpeg"/>
  <Override PartName="/ppt/media/image4.png" ContentType="image/png"/>
  <Override PartName="/ppt/media/image11.png" ContentType="image/png"/>
  <Override PartName="/ppt/media/image5.jpeg" ContentType="image/jpeg"/>
  <Override PartName="/ppt/media/image8.jpeg" ContentType="image/jpeg"/>
  <Override PartName="/ppt/media/image6.png" ContentType="image/png"/>
  <Override PartName="/ppt/media/image7.jpeg" ContentType="image/jpe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11;p18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5360" cy="5142240"/>
          </a:xfrm>
          <a:prstGeom prst="rect">
            <a:avLst/>
          </a:prstGeom>
          <a:ln>
            <a:noFill/>
          </a:ln>
        </p:spPr>
      </p:pic>
      <p:pic>
        <p:nvPicPr>
          <p:cNvPr id="1" name="Google Shape;12;p18" descr=""/>
          <p:cNvPicPr/>
          <p:nvPr/>
        </p:nvPicPr>
        <p:blipFill>
          <a:blip r:embed="rId3"/>
          <a:stretch/>
        </p:blipFill>
        <p:spPr>
          <a:xfrm>
            <a:off x="895680" y="121680"/>
            <a:ext cx="865440" cy="93348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17;p19" descr=""/>
          <p:cNvPicPr/>
          <p:nvPr/>
        </p:nvPicPr>
        <p:blipFill>
          <a:blip r:embed="rId2"/>
          <a:stretch/>
        </p:blipFill>
        <p:spPr>
          <a:xfrm>
            <a:off x="-10440" y="0"/>
            <a:ext cx="775800" cy="1261800"/>
          </a:xfrm>
          <a:prstGeom prst="rect">
            <a:avLst/>
          </a:prstGeom>
          <a:ln>
            <a:noFill/>
          </a:ln>
        </p:spPr>
      </p:pic>
      <p:pic>
        <p:nvPicPr>
          <p:cNvPr id="41" name="Google Shape;18;p19" descr=""/>
          <p:cNvPicPr/>
          <p:nvPr/>
        </p:nvPicPr>
        <p:blipFill>
          <a:blip r:embed="rId3"/>
          <a:stretch/>
        </p:blipFill>
        <p:spPr>
          <a:xfrm>
            <a:off x="7781760" y="121680"/>
            <a:ext cx="1174320" cy="92844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11;p18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5360" cy="5142240"/>
          </a:xfrm>
          <a:prstGeom prst="rect">
            <a:avLst/>
          </a:prstGeom>
          <a:ln>
            <a:noFill/>
          </a:ln>
        </p:spPr>
      </p:pic>
      <p:pic>
        <p:nvPicPr>
          <p:cNvPr id="81" name="Google Shape;12;p18" descr=""/>
          <p:cNvPicPr/>
          <p:nvPr/>
        </p:nvPicPr>
        <p:blipFill>
          <a:blip r:embed="rId3"/>
          <a:stretch/>
        </p:blipFill>
        <p:spPr>
          <a:xfrm>
            <a:off x="895680" y="121680"/>
            <a:ext cx="865440" cy="933480"/>
          </a:xfrm>
          <a:prstGeom prst="rect">
            <a:avLst/>
          </a:prstGeom>
          <a:ln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6.xml.rels><?xml version="1.0" encoding="UTF-8" standalone="no" ?>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3.xml" Type="http://schemas.openxmlformats.org/officeDocument/2006/relationships/slideLayout"/>
</Relationships>
</file>

<file path=ppt/slides/_rels/slide7.xml.rels><?xml version="1.0" encoding="UTF-8" standalone="no" ?>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3.xml" Type="http://schemas.openxmlformats.org/officeDocument/2006/relationships/slideLayout"/>
</Relationships>
</file>

<file path=ppt/slides/_rels/slide8.xml.rels><?xml version="1.0" encoding="UTF-8" standalone="no" ?>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3.xml" Type="http://schemas.openxmlformats.org/officeDocument/2006/relationships/slideLayout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54040" y="1108080"/>
            <a:ext cx="8339040" cy="33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3b4555"/>
                </a:solidFill>
                <a:latin typeface="Times New Roman"/>
                <a:ea typeface="Poppins Medium"/>
              </a:rPr>
              <a:t>Лин-проект</a:t>
            </a:r>
            <a:br/>
            <a:r>
              <a:rPr b="1" lang="ru-RU" sz="3600" spc="-1" strike="noStrike">
                <a:solidFill>
                  <a:srgbClr val="3b4555"/>
                </a:solidFill>
                <a:latin typeface="Times New Roman"/>
                <a:ea typeface="Poppins Medium"/>
              </a:rPr>
              <a:t>«</a:t>
            </a:r>
            <a:r>
              <a:rPr b="0" lang="ru-RU" sz="3600" spc="-1" strike="noStrike" u="sng">
                <a:solidFill>
                  <a:srgbClr val="3b4555"/>
                </a:solidFill>
                <a:uFillTx/>
                <a:latin typeface="Times New Roman"/>
                <a:ea typeface="Times New Roman"/>
              </a:rPr>
              <a:t>Оптимизация процесса информирования работников Учреждения и обмена рабочей информацией</a:t>
            </a:r>
            <a:r>
              <a:rPr b="1" lang="ru-RU" sz="3600" spc="-1" strike="noStrike">
                <a:solidFill>
                  <a:srgbClr val="3b4555"/>
                </a:solidFill>
                <a:latin typeface="Times New Roman"/>
                <a:ea typeface="Poppins Medium"/>
              </a:rPr>
              <a:t>»</a:t>
            </a:r>
            <a:br/>
            <a:endParaRPr b="0" lang="ru-RU" sz="36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355320" y="4111560"/>
            <a:ext cx="4020120" cy="136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76320">
              <a:lnSpc>
                <a:spcPct val="100000"/>
              </a:lnSpc>
              <a:spcBef>
                <a:spcPts val="479"/>
              </a:spcBef>
            </a:pPr>
            <a:r>
              <a:rPr b="1" lang="ru-RU" sz="1800" spc="-1" strike="noStrike">
                <a:solidFill>
                  <a:srgbClr val="3b4555"/>
                </a:solidFill>
                <a:latin typeface="Times New Roman"/>
                <a:ea typeface="Poppins"/>
              </a:rPr>
              <a:t>Руководитель проекта: </a:t>
            </a:r>
            <a:endParaRPr b="0" lang="ru-RU" sz="1800" spc="-1" strike="noStrike">
              <a:latin typeface="Arial"/>
            </a:endParaRPr>
          </a:p>
          <a:p>
            <a:pPr marL="76320">
              <a:lnSpc>
                <a:spcPct val="100000"/>
              </a:lnSpc>
              <a:spcBef>
                <a:spcPts val="479"/>
              </a:spcBef>
            </a:pPr>
            <a:r>
              <a:rPr b="0" lang="ru-RU" sz="1800" spc="-1" strike="noStrike">
                <a:solidFill>
                  <a:srgbClr val="3b4555"/>
                </a:solidFill>
                <a:latin typeface="Times New Roman"/>
                <a:ea typeface="Poppins"/>
              </a:rPr>
              <a:t>Казанцева Екатерина Наиловна, </a:t>
            </a:r>
            <a:endParaRPr b="0" lang="ru-RU" sz="1800" spc="-1" strike="noStrike">
              <a:latin typeface="Arial"/>
            </a:endParaRPr>
          </a:p>
          <a:p>
            <a:pPr marL="76320">
              <a:lnSpc>
                <a:spcPct val="100000"/>
              </a:lnSpc>
              <a:spcBef>
                <a:spcPts val="479"/>
              </a:spcBef>
            </a:pPr>
            <a:r>
              <a:rPr b="0" lang="ru-RU" sz="1800" spc="-1" strike="noStrike">
                <a:solidFill>
                  <a:srgbClr val="3b4555"/>
                </a:solidFill>
                <a:latin typeface="Times New Roman"/>
                <a:ea typeface="Poppins"/>
              </a:rPr>
              <a:t>старший воспитатель</a:t>
            </a:r>
            <a:endParaRPr b="0" lang="ru-RU" sz="1800" spc="-1" strike="noStrike">
              <a:latin typeface="Arial"/>
            </a:endParaRPr>
          </a:p>
          <a:p>
            <a:pPr marL="76320">
              <a:lnSpc>
                <a:spcPct val="100000"/>
              </a:lnSpc>
              <a:spcBef>
                <a:spcPts val="479"/>
              </a:spcBef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2051640" y="121680"/>
            <a:ext cx="6230880" cy="60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226080" algn="ctr">
              <a:lnSpc>
                <a:spcPct val="100000"/>
              </a:lnSpc>
              <a:spcBef>
                <a:spcPts val="210"/>
              </a:spcBef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Arial"/>
              </a:rPr>
              <a:t>муниципальное бюджетное дошкольное образовательное учреждение</a:t>
            </a:r>
            <a:endParaRPr b="0" lang="ru-RU" sz="1400" spc="-1" strike="noStrike">
              <a:latin typeface="Arial"/>
            </a:endParaRPr>
          </a:p>
          <a:p>
            <a:pPr marL="457200" indent="-226080" algn="ctr">
              <a:lnSpc>
                <a:spcPct val="100000"/>
              </a:lnSpc>
              <a:spcBef>
                <a:spcPts val="210"/>
              </a:spcBef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Arial"/>
              </a:rPr>
              <a:t>«Детский сад №257»</a:t>
            </a:r>
            <a:endParaRPr b="0" lang="ru-RU" sz="1400" spc="-1" strike="noStrike">
              <a:latin typeface="Arial"/>
            </a:endParaRPr>
          </a:p>
          <a:p>
            <a:pPr marL="457200" indent="-226080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936000" y="116640"/>
            <a:ext cx="683820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3b4555"/>
                </a:solidFill>
                <a:latin typeface="Poppins Medium"/>
                <a:ea typeface="Poppins Medium"/>
              </a:rPr>
              <a:t>Содержание  информации в google формах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320400" y="1181160"/>
            <a:ext cx="8571600" cy="5442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320400" y="126360"/>
            <a:ext cx="8571600" cy="6425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144000" y="144000"/>
            <a:ext cx="8855640" cy="655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112320" y="144000"/>
            <a:ext cx="8987760" cy="655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504000" y="144000"/>
            <a:ext cx="8567640" cy="647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216000" y="144000"/>
            <a:ext cx="8855640" cy="662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72000" y="97200"/>
            <a:ext cx="8818920" cy="6855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0" y="6234120"/>
            <a:ext cx="2964240" cy="3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2"/>
          <p:cNvSpPr/>
          <p:nvPr/>
        </p:nvSpPr>
        <p:spPr>
          <a:xfrm>
            <a:off x="3254760" y="5839560"/>
            <a:ext cx="2964240" cy="3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3"/>
          <p:cNvSpPr/>
          <p:nvPr/>
        </p:nvSpPr>
        <p:spPr>
          <a:xfrm>
            <a:off x="6177240" y="3629160"/>
            <a:ext cx="2964240" cy="3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3" name="" descr=""/>
          <p:cNvPicPr/>
          <p:nvPr/>
        </p:nvPicPr>
        <p:blipFill>
          <a:blip r:embed="rId1"/>
          <a:srcRect l="9700" t="25770" r="8829" b="22799"/>
          <a:stretch/>
        </p:blipFill>
        <p:spPr>
          <a:xfrm>
            <a:off x="72000" y="1080000"/>
            <a:ext cx="8998920" cy="5542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554040" y="1108080"/>
            <a:ext cx="8339040" cy="25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Arial"/>
                <a:ea typeface="DejaVu Sans"/>
              </a:rPr>
              <a:t>         </a:t>
            </a:r>
            <a:r>
              <a:rPr b="0" lang="ru-RU" sz="3600" spc="-1" strike="noStrike">
                <a:solidFill>
                  <a:srgbClr val="000000"/>
                </a:solidFill>
                <a:latin typeface="Arial"/>
                <a:ea typeface="DejaVu Sans"/>
              </a:rPr>
              <a:t>Спасибо за внимание! </a:t>
            </a:r>
            <a:br/>
            <a:endParaRPr b="0" lang="ru-RU" sz="36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355320" y="4111560"/>
            <a:ext cx="402012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76320">
              <a:lnSpc>
                <a:spcPct val="100000"/>
              </a:lnSpc>
              <a:spcBef>
                <a:spcPts val="479"/>
              </a:spcBef>
            </a:pPr>
            <a:endParaRPr b="0" lang="ru-RU" sz="1800" spc="-1" strike="noStrike">
              <a:latin typeface="Arial"/>
            </a:endParaRPr>
          </a:p>
          <a:p>
            <a:pPr marL="76320">
              <a:lnSpc>
                <a:spcPct val="100000"/>
              </a:lnSpc>
              <a:spcBef>
                <a:spcPts val="479"/>
              </a:spcBef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2051640" y="121680"/>
            <a:ext cx="6230880" cy="60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226080" algn="ctr">
              <a:lnSpc>
                <a:spcPct val="100000"/>
              </a:lnSpc>
              <a:spcBef>
                <a:spcPts val="210"/>
              </a:spcBef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Arial"/>
              </a:rPr>
              <a:t>муниципальное бюджетное дошкольное образовательное учреждение</a:t>
            </a:r>
            <a:endParaRPr b="0" lang="ru-RU" sz="1400" spc="-1" strike="noStrike">
              <a:latin typeface="Arial"/>
            </a:endParaRPr>
          </a:p>
          <a:p>
            <a:pPr marL="457200" indent="-226080" algn="ctr">
              <a:lnSpc>
                <a:spcPct val="100000"/>
              </a:lnSpc>
              <a:spcBef>
                <a:spcPts val="210"/>
              </a:spcBef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Arial"/>
              </a:rPr>
              <a:t>«Детский сад №257»</a:t>
            </a:r>
            <a:endParaRPr b="0" lang="ru-RU" sz="1400" spc="-1" strike="noStrike">
              <a:latin typeface="Arial"/>
            </a:endParaRPr>
          </a:p>
          <a:p>
            <a:pPr marL="457200" indent="-226080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739800" y="116640"/>
            <a:ext cx="7727760" cy="164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br/>
            <a:r>
              <a:rPr b="0" lang="ru-RU" sz="3200" spc="-1" strike="noStrike">
                <a:solidFill>
                  <a:srgbClr val="3b4555"/>
                </a:solidFill>
                <a:latin typeface="Poppins Medium"/>
                <a:ea typeface="Poppins Medium"/>
              </a:rPr>
              <a:t>Паспорт проекта </a:t>
            </a:r>
            <a:br/>
            <a:r>
              <a:rPr b="0" lang="ru-RU" sz="3200" spc="-1" strike="noStrike">
                <a:solidFill>
                  <a:srgbClr val="3b4555"/>
                </a:solidFill>
                <a:latin typeface="Poppins Medium"/>
                <a:ea typeface="Poppins Medium"/>
              </a:rPr>
              <a:t> </a:t>
            </a:r>
            <a:r>
              <a:rPr b="0" lang="ru-RU" sz="2000" spc="-1" strike="noStrike">
                <a:solidFill>
                  <a:srgbClr val="3b4555"/>
                </a:solidFill>
                <a:latin typeface="Book Antiqua"/>
                <a:ea typeface="Poppins Medium"/>
              </a:rPr>
              <a:t>«</a:t>
            </a:r>
            <a:r>
              <a:rPr b="1" lang="ru-RU" sz="2000" spc="-1" strike="noStrike">
                <a:solidFill>
                  <a:srgbClr val="3b4555"/>
                </a:solidFill>
                <a:latin typeface="Book Antiqua"/>
                <a:ea typeface="Poppins Medium"/>
              </a:rPr>
              <a:t>Оптимизация процесса информирования работников Учреждения и обмена рабочей информацией</a:t>
            </a:r>
            <a:r>
              <a:rPr b="0" lang="ru-RU" sz="2000" spc="-1" strike="noStrike">
                <a:solidFill>
                  <a:srgbClr val="3b4555"/>
                </a:solidFill>
                <a:latin typeface="Book Antiqua"/>
                <a:ea typeface="Poppins Medium"/>
              </a:rPr>
              <a:t>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338400" y="4634640"/>
            <a:ext cx="4050720" cy="88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ru-RU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pic>
        <p:nvPicPr>
          <p:cNvPr id="125" name="Рисунок 1" descr=""/>
          <p:cNvPicPr/>
          <p:nvPr/>
        </p:nvPicPr>
        <p:blipFill>
          <a:blip r:embed="rId1"/>
          <a:stretch/>
        </p:blipFill>
        <p:spPr>
          <a:xfrm>
            <a:off x="955080" y="1960920"/>
            <a:ext cx="7322760" cy="4681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2586600" y="188640"/>
            <a:ext cx="346500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3b4555"/>
                </a:solidFill>
                <a:latin typeface="Poppins Medium"/>
                <a:ea typeface="Poppins Medium"/>
              </a:rPr>
              <a:t>Команда проекта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27" name="Google Shape;40;p3" descr=""/>
          <p:cNvPicPr/>
          <p:nvPr/>
        </p:nvPicPr>
        <p:blipFill>
          <a:blip r:embed="rId1"/>
          <a:stretch/>
        </p:blipFill>
        <p:spPr>
          <a:xfrm>
            <a:off x="2339640" y="1360440"/>
            <a:ext cx="550080" cy="550080"/>
          </a:xfrm>
          <a:prstGeom prst="rect">
            <a:avLst/>
          </a:prstGeom>
          <a:ln>
            <a:noFill/>
          </a:ln>
        </p:spPr>
      </p:pic>
      <p:sp>
        <p:nvSpPr>
          <p:cNvPr id="128" name="CustomShape 2"/>
          <p:cNvSpPr/>
          <p:nvPr/>
        </p:nvSpPr>
        <p:spPr>
          <a:xfrm>
            <a:off x="945000" y="2865240"/>
            <a:ext cx="7617600" cy="39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15000"/>
              </a:lnSpc>
            </a:pPr>
            <a:r>
              <a:rPr b="1" lang="ru-RU" sz="2000" spc="-1" strike="noStrike" u="sng">
                <a:solidFill>
                  <a:srgbClr val="262673"/>
                </a:solidFill>
                <a:uFillTx/>
                <a:latin typeface="Times New Roman"/>
                <a:ea typeface="Times New Roman"/>
              </a:rPr>
              <a:t>Команда лин-проекта</a:t>
            </a:r>
            <a:r>
              <a:rPr b="1" lang="ru-RU" sz="2000" spc="-1" strike="noStrike">
                <a:solidFill>
                  <a:srgbClr val="262673"/>
                </a:solidFill>
                <a:latin typeface="Times New Roman"/>
                <a:ea typeface="Times New Roman"/>
              </a:rPr>
              <a:t>: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ru-RU" sz="2000" spc="-1" strike="noStrike">
                <a:solidFill>
                  <a:srgbClr val="262673"/>
                </a:solidFill>
                <a:latin typeface="Times New Roman"/>
                <a:ea typeface="Times New Roman"/>
              </a:rPr>
              <a:t>Сбитнева М.М., заведующая;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ru-RU" sz="2000" spc="-1" strike="noStrike" u="sng">
                <a:solidFill>
                  <a:srgbClr val="262673"/>
                </a:solidFill>
                <a:uFillTx/>
                <a:latin typeface="Times New Roman"/>
                <a:ea typeface="Times New Roman"/>
              </a:rPr>
              <a:t>Шаповалова Ю.Н., воспитатель;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ru-RU" sz="2000" spc="-1" strike="noStrike" u="sng">
                <a:solidFill>
                  <a:srgbClr val="262673"/>
                </a:solidFill>
                <a:uFillTx/>
                <a:latin typeface="Times New Roman"/>
                <a:ea typeface="Times New Roman"/>
              </a:rPr>
              <a:t>Гончарова Н.В., воспитатель;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ru-RU" sz="2000" spc="-1" strike="noStrike" u="sng">
                <a:solidFill>
                  <a:srgbClr val="262673"/>
                </a:solidFill>
                <a:uFillTx/>
                <a:latin typeface="Times New Roman"/>
                <a:ea typeface="Times New Roman"/>
              </a:rPr>
              <a:t>Ефименко Т.В., музыкальный руководитель;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ru-RU" sz="2000" spc="-1" strike="noStrike" u="sng">
                <a:solidFill>
                  <a:srgbClr val="262673"/>
                </a:solidFill>
                <a:uFillTx/>
                <a:latin typeface="Times New Roman"/>
                <a:ea typeface="Times New Roman"/>
              </a:rPr>
              <a:t>Гаденова Н.А., учитель – логопед;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ru-RU" sz="2000" spc="-1" strike="noStrike" u="sng">
                <a:solidFill>
                  <a:srgbClr val="262673"/>
                </a:solidFill>
                <a:uFillTx/>
                <a:latin typeface="Times New Roman"/>
                <a:ea typeface="Times New Roman"/>
              </a:rPr>
              <a:t>Мецлер Т.В., учитель – логопед;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ru-RU" sz="2000" spc="-1" strike="noStrike" u="sng">
                <a:solidFill>
                  <a:srgbClr val="262673"/>
                </a:solidFill>
                <a:uFillTx/>
                <a:latin typeface="Times New Roman"/>
                <a:ea typeface="Times New Roman"/>
              </a:rPr>
              <a:t>Киселева А.Г., инструктор по физической культуре;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ru-RU" sz="2000" spc="-1" strike="noStrike" u="sng">
                <a:solidFill>
                  <a:srgbClr val="262673"/>
                </a:solidFill>
                <a:uFillTx/>
                <a:latin typeface="Times New Roman"/>
                <a:ea typeface="Times New Roman"/>
              </a:rPr>
              <a:t>Папина А.В., делопроизводитель;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ru-RU" sz="2000" spc="-1" strike="noStrike" u="sng">
                <a:solidFill>
                  <a:srgbClr val="262673"/>
                </a:solidFill>
                <a:uFillTx/>
                <a:latin typeface="Times New Roman"/>
                <a:ea typeface="Times New Roman"/>
              </a:rPr>
              <a:t>Зеленская Л.В., медицинская сестра;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ru-RU" sz="2000" spc="-1" strike="noStrike" u="sng">
                <a:solidFill>
                  <a:srgbClr val="262673"/>
                </a:solidFill>
                <a:uFillTx/>
                <a:latin typeface="Times New Roman"/>
                <a:ea typeface="Times New Roman"/>
              </a:rPr>
              <a:t>Гончарова В.С. заведующая хозяйством.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2925720" y="1467000"/>
            <a:ext cx="603576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 u="sng">
                <a:solidFill>
                  <a:srgbClr val="262673"/>
                </a:solidFill>
                <a:uFillTx/>
                <a:latin typeface="Times New Roman"/>
                <a:ea typeface="Times New Roman"/>
              </a:rPr>
              <a:t>Руководитель лин-проекта</a:t>
            </a:r>
            <a:r>
              <a:rPr b="1" lang="ru-RU" sz="2000" spc="-1" strike="noStrike">
                <a:solidFill>
                  <a:srgbClr val="262673"/>
                </a:solidFill>
                <a:latin typeface="Times New Roman"/>
                <a:ea typeface="Times New Roman"/>
              </a:rPr>
              <a:t> </a:t>
            </a:r>
            <a:r>
              <a:rPr b="0" lang="ru-RU" sz="2000" spc="-1" strike="noStrike" u="sng">
                <a:solidFill>
                  <a:srgbClr val="262673"/>
                </a:solidFill>
                <a:uFillTx/>
                <a:latin typeface="Times New Roman"/>
                <a:ea typeface="Times New Roman"/>
              </a:rPr>
              <a:t>старший воспитатель МБ ДОУ «Детский сад № 257»  Казанцева Е.Н.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30" name="Рисунок 3" descr=""/>
          <p:cNvPicPr/>
          <p:nvPr/>
        </p:nvPicPr>
        <p:blipFill>
          <a:blip r:embed="rId2"/>
          <a:stretch/>
        </p:blipFill>
        <p:spPr>
          <a:xfrm>
            <a:off x="1036440" y="1013400"/>
            <a:ext cx="1887120" cy="1797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0" y="6234120"/>
            <a:ext cx="2964240" cy="3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2"/>
          <p:cNvSpPr/>
          <p:nvPr/>
        </p:nvSpPr>
        <p:spPr>
          <a:xfrm>
            <a:off x="3254760" y="5839560"/>
            <a:ext cx="2964240" cy="3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3"/>
          <p:cNvSpPr/>
          <p:nvPr/>
        </p:nvSpPr>
        <p:spPr>
          <a:xfrm>
            <a:off x="6177240" y="3629160"/>
            <a:ext cx="2964240" cy="3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4" name="" descr=""/>
          <p:cNvPicPr/>
          <p:nvPr/>
        </p:nvPicPr>
        <p:blipFill>
          <a:blip r:embed="rId1"/>
          <a:srcRect l="11867" t="20448" r="11149" b="26398"/>
          <a:stretch/>
        </p:blipFill>
        <p:spPr>
          <a:xfrm>
            <a:off x="216000" y="1080000"/>
            <a:ext cx="8566200" cy="5398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62;p5" descr=""/>
          <p:cNvPicPr/>
          <p:nvPr/>
        </p:nvPicPr>
        <p:blipFill>
          <a:blip r:embed="rId1"/>
          <a:stretch/>
        </p:blipFill>
        <p:spPr>
          <a:xfrm>
            <a:off x="2622240" y="792000"/>
            <a:ext cx="3381840" cy="515196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2622240" y="332640"/>
            <a:ext cx="389700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3b4555"/>
                </a:solidFill>
                <a:latin typeface="Poppins Medium"/>
                <a:ea typeface="Poppins Medium"/>
              </a:rPr>
              <a:t>Пирамида проблем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 rot="21222000">
            <a:off x="5326200" y="460440"/>
            <a:ext cx="2514240" cy="2730240"/>
          </a:xfrm>
          <a:prstGeom prst="irregularSeal1">
            <a:avLst/>
          </a:prstGeom>
          <a:solidFill>
            <a:srgbClr val="ff0000"/>
          </a:solidFill>
          <a:ln w="25560">
            <a:solidFill>
              <a:srgbClr val="8aa5a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Arial"/>
              </a:rPr>
              <a:t>Длительное жидание ответа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 rot="21102000">
            <a:off x="652680" y="1263600"/>
            <a:ext cx="2720160" cy="2289960"/>
          </a:xfrm>
          <a:prstGeom prst="irregularSeal1">
            <a:avLst/>
          </a:prstGeom>
          <a:solidFill>
            <a:srgbClr val="ff0000"/>
          </a:solidFill>
          <a:ln w="25560">
            <a:solidFill>
              <a:srgbClr val="8aa5a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Arial"/>
              </a:rPr>
              <a:t>Нет своевременного доступа к компьютеру или др. гаджету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216000" y="4032000"/>
            <a:ext cx="2878200" cy="2590200"/>
          </a:xfrm>
          <a:prstGeom prst="irregularSeal1">
            <a:avLst/>
          </a:prstGeom>
          <a:solidFill>
            <a:srgbClr val="ff0000"/>
          </a:solidFill>
          <a:ln w="25560">
            <a:solidFill>
              <a:srgbClr val="8aa5a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Arial"/>
              </a:rPr>
              <a:t>Недостаточная компьютерная грамотность мл. состава работников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6624000" y="2719440"/>
            <a:ext cx="2380320" cy="1958760"/>
          </a:xfrm>
          <a:prstGeom prst="irregularSeal1">
            <a:avLst/>
          </a:prstGeom>
          <a:solidFill>
            <a:srgbClr val="ff0000"/>
          </a:solidFill>
          <a:ln w="25560">
            <a:solidFill>
              <a:srgbClr val="8aa5a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Arial"/>
              </a:rPr>
              <a:t>Специфика условий работы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41" name="CustomShape 6"/>
          <p:cNvSpPr/>
          <p:nvPr/>
        </p:nvSpPr>
        <p:spPr>
          <a:xfrm>
            <a:off x="231120" y="1800000"/>
            <a:ext cx="2851560" cy="66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7"/>
          <p:cNvSpPr/>
          <p:nvPr/>
        </p:nvSpPr>
        <p:spPr>
          <a:xfrm>
            <a:off x="5760000" y="4536000"/>
            <a:ext cx="3022200" cy="2246760"/>
          </a:xfrm>
          <a:prstGeom prst="irregularSeal1">
            <a:avLst/>
          </a:prstGeom>
          <a:solidFill>
            <a:srgbClr val="ff0000"/>
          </a:solidFill>
          <a:ln w="25560">
            <a:solidFill>
              <a:srgbClr val="8aa5a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Arial"/>
              </a:rPr>
              <a:t>Проблема с своевременным информированием работников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936000" y="116640"/>
            <a:ext cx="6838200" cy="301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3b4555"/>
                </a:solidFill>
                <a:latin typeface="Poppins Medium"/>
                <a:ea typeface="Poppins Medium"/>
              </a:rPr>
              <a:t>Принятые решения по</a:t>
            </a:r>
            <a:br/>
            <a:r>
              <a:rPr b="0" lang="ru-RU" sz="3200" spc="-1" strike="noStrike">
                <a:solidFill>
                  <a:srgbClr val="3b4555"/>
                </a:solidFill>
                <a:latin typeface="Poppins Medium"/>
                <a:ea typeface="Poppins Medium"/>
              </a:rPr>
              <a:t> устранению проблем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3b4555"/>
                </a:solidFill>
                <a:latin typeface="Poppins Medium"/>
                <a:ea typeface="Poppins Medium"/>
              </a:rPr>
              <a:t>1. Организация рабочего пространства. Свободный доступ к компьютерам в методическом кабинете Учреждения 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1656000" y="3184200"/>
            <a:ext cx="5686200" cy="307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936000" y="116640"/>
            <a:ext cx="6838200" cy="301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3b4555"/>
                </a:solidFill>
                <a:latin typeface="Poppins Medium"/>
                <a:ea typeface="Poppins Medium"/>
              </a:rPr>
              <a:t>Принятые решения по</a:t>
            </a:r>
            <a:br/>
            <a:r>
              <a:rPr b="0" lang="ru-RU" sz="3200" spc="-1" strike="noStrike">
                <a:solidFill>
                  <a:srgbClr val="3b4555"/>
                </a:solidFill>
                <a:latin typeface="Poppins Medium"/>
                <a:ea typeface="Poppins Medium"/>
              </a:rPr>
              <a:t> устранению проблем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3b4555"/>
                </a:solidFill>
                <a:latin typeface="Poppins Medium"/>
                <a:ea typeface="Poppins Medium"/>
              </a:rPr>
              <a:t>2. Единый звук оповещения в гаджетах на пришедшее сообщение (стандартный звуковой эффект №1)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1440000" y="3145680"/>
            <a:ext cx="6406200" cy="3548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936000" y="504000"/>
            <a:ext cx="6838200" cy="25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3b4555"/>
                </a:solidFill>
                <a:latin typeface="Poppins Medium"/>
                <a:ea typeface="Poppins Medium"/>
              </a:rPr>
              <a:t>Принятые решения по</a:t>
            </a:r>
            <a:br/>
            <a:r>
              <a:rPr b="0" lang="ru-RU" sz="3200" spc="-1" strike="noStrike">
                <a:solidFill>
                  <a:srgbClr val="3b4555"/>
                </a:solidFill>
                <a:latin typeface="Poppins Medium"/>
                <a:ea typeface="Poppins Medium"/>
              </a:rPr>
              <a:t> устранению проблем 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3b4555"/>
                </a:solidFill>
                <a:latin typeface="Poppins Medium"/>
                <a:ea typeface="Poppins Medium"/>
              </a:rPr>
              <a:t>3. Повышение компьютерной грамотности мл. персонала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1152000" y="2664000"/>
            <a:ext cx="6766200" cy="3997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936000" y="116640"/>
            <a:ext cx="6838200" cy="25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3b4555"/>
                </a:solidFill>
                <a:latin typeface="Poppins Medium"/>
                <a:ea typeface="Poppins Medium"/>
              </a:rPr>
              <a:t>Принятые решения по</a:t>
            </a:r>
            <a:br/>
            <a:r>
              <a:rPr b="0" lang="ru-RU" sz="3200" spc="-1" strike="noStrike">
                <a:solidFill>
                  <a:srgbClr val="3b4555"/>
                </a:solidFill>
                <a:latin typeface="Poppins Medium"/>
                <a:ea typeface="Poppins Medium"/>
              </a:rPr>
              <a:t> устранению проблем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3b4555"/>
                </a:solidFill>
                <a:latin typeface="Poppins Medium"/>
                <a:ea typeface="Poppins Medium"/>
              </a:rPr>
              <a:t>4. Доступ к общей информации — перенос отчетности и др. информации в google формы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216000" y="2808000"/>
            <a:ext cx="4573800" cy="3658680"/>
          </a:xfrm>
          <a:prstGeom prst="rect">
            <a:avLst/>
          </a:prstGeom>
          <a:ln>
            <a:noFill/>
          </a:ln>
        </p:spPr>
      </p:pic>
      <p:pic>
        <p:nvPicPr>
          <p:cNvPr id="151" name="" descr=""/>
          <p:cNvPicPr/>
          <p:nvPr/>
        </p:nvPicPr>
        <p:blipFill>
          <a:blip r:embed="rId2"/>
          <a:stretch/>
        </p:blipFill>
        <p:spPr>
          <a:xfrm>
            <a:off x="4545720" y="2643480"/>
            <a:ext cx="4596480" cy="41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</TotalTime>
  <Application>LibreOffice/6.2.0.3$Windows_x86 LibreOffice_project/98c6a8a1c6c7b144ce3cc729e34964b47ce25d62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2007-01-29T08:57:19Z</dcterms:created>
  <dc:creator>Арам Аракелян</dc:creator>
  <dc:description/>
  <dc:language>ru-RU</dc:language>
  <cp:lastModifiedBy/>
  <dcterms:modified xsi:type="dcterms:W3CDTF">2022-01-27T17:33:06Z</dcterms:modified>
  <cp:revision>60</cp:revision>
  <dc:subject/>
  <dc:title>Лин-проект «Оптимизация рабочего времени воспитателей   с документооборотом»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AppVersion" pid="2">
    <vt:lpwstr>14.0000</vt:lpwstr>
  </property>
  <property fmtid="{D5CDD505-2E9C-101B-9397-08002B2CF9AE}" name="HiddenSlides" pid="3">
    <vt:i4>0</vt:i4>
  </property>
  <property fmtid="{D5CDD505-2E9C-101B-9397-08002B2CF9AE}" name="HyperlinksChanged" pid="4">
    <vt:bool>0</vt:bool>
  </property>
  <property fmtid="{D5CDD505-2E9C-101B-9397-08002B2CF9AE}" name="LinksUpToDate" pid="5">
    <vt:bool>0</vt:bool>
  </property>
  <property fmtid="{D5CDD505-2E9C-101B-9397-08002B2CF9AE}" name="MMClips" pid="6">
    <vt:i4>0</vt:i4>
  </property>
  <property fmtid="{D5CDD505-2E9C-101B-9397-08002B2CF9AE}" name="NXPowerLiteLastOptimized" pid="7">
    <vt:lpwstr>1074793</vt:lpwstr>
  </property>
  <property fmtid="{D5CDD505-2E9C-101B-9397-08002B2CF9AE}" name="NXPowerLiteSettings" pid="8">
    <vt:lpwstr>F7000400038000</vt:lpwstr>
  </property>
  <property fmtid="{D5CDD505-2E9C-101B-9397-08002B2CF9AE}" name="NXPowerLiteVersion" pid="9">
    <vt:lpwstr>S9.1.2</vt:lpwstr>
  </property>
  <property fmtid="{D5CDD505-2E9C-101B-9397-08002B2CF9AE}" name="Notes" pid="10">
    <vt:i4>10</vt:i4>
  </property>
  <property fmtid="{D5CDD505-2E9C-101B-9397-08002B2CF9AE}" name="PresentationFormat" pid="11">
    <vt:lpwstr>Экран (4:3)</vt:lpwstr>
  </property>
  <property fmtid="{D5CDD505-2E9C-101B-9397-08002B2CF9AE}" name="ScaleCrop" pid="12">
    <vt:bool>0</vt:bool>
  </property>
  <property fmtid="{D5CDD505-2E9C-101B-9397-08002B2CF9AE}" name="ShareDoc" pid="13">
    <vt:bool>0</vt:bool>
  </property>
  <property fmtid="{D5CDD505-2E9C-101B-9397-08002B2CF9AE}" name="Slides" pid="14">
    <vt:i4>10</vt:i4>
  </property>
</Properties>
</file>