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19.12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sldIdLst>
    <p:sldId id="297" r:id="rId3"/>
    <p:sldId id="306" r:id="rId4"/>
    <p:sldId id="310" r:id="rId5"/>
    <p:sldId id="262" r:id="rId6"/>
    <p:sldId id="312" r:id="rId7"/>
    <p:sldId id="313" r:id="rId8"/>
    <p:sldId id="314" r:id="rId9"/>
    <p:sldId id="315" r:id="rId10"/>
    <p:sldId id="316" r:id="rId11"/>
    <p:sldId id="319" r:id="rId12"/>
    <p:sldId id="322" r:id="rId13"/>
    <p:sldId id="318" r:id="rId14"/>
    <p:sldId id="290" r:id="rId15"/>
    <p:sldId id="304" r:id="rId16"/>
  </p:sldIdLst>
  <p:sldSz cx="9144000" cy="6858000" type="screen4x3"/>
  <p:notesSz cx="6797675" cy="9928225"/>
  <p:custDataLst>
    <p:tags r:id="rId1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fill>
          <a:solidFill>
            <a:schemeClr val="accent1">
              <a:alpha val="40000"/>
            </a:schemeClr>
          </a:solidFill>
        </a:fill>
      </a:tcStyle>
    </a:band1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17" d="100"/>
          <a:sy n="117" d="100"/>
        </p:scale>
        <p:origin x="-146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tags" Target="tags/tag2.xml" /><Relationship Id="rId18" Type="http://schemas.openxmlformats.org/officeDocument/2006/relationships/presProps" Target="presProps.xml" /><Relationship Id="rId19" Type="http://schemas.openxmlformats.org/officeDocument/2006/relationships/viewProps" Target="viewProps.xml" /><Relationship Id="rId2" Type="http://schemas.openxmlformats.org/officeDocument/2006/relationships/notesMaster" Target="notesMasters/notesMaster1.xml" /><Relationship Id="rId20" Type="http://schemas.openxmlformats.org/officeDocument/2006/relationships/theme" Target="theme/theme1.xml" /><Relationship Id="rId21" Type="http://schemas.openxmlformats.org/officeDocument/2006/relationships/tableStyles" Target="tableStyles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diagrams/colors1.xml><?xml version="1.0" encoding="utf-8"?>
<dgm:colorsDef xmlns:a="http://schemas.openxmlformats.org/drawingml/2006/main" xmlns:dgm="http://schemas.openxmlformats.org/drawingml/2006/diagram" uniqueId="urn:microsoft.com/office/officeart/2005/8/colors/accent4_5#1">
  <dgm:title val=""/>
  <dgm:desc val=""/>
  <dgm:catLst>
    <dgm:cat type="accent4" pri="11500"/>
  </dgm:catLst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a="http://schemas.openxmlformats.org/drawingml/2006/main" xmlns:r="http://schemas.openxmlformats.org/officeDocument/2006/relationships" xmlns:dgm="http://schemas.openxmlformats.org/drawingml/2006/diagram">
  <dgm:ptLst>
    <dgm:pt modelId="{C055D918-0D48-44D3-9287-CAE1B93EB64A}" type="doc">
      <dgm:prSet loTypeId="urn:microsoft.com/office/officeart/2005/8/layout/pyramid1#1" loCatId="pyramid" qsTypeId="urn:microsoft.com/office/officeart/2005/8/quickstyle/simple1#1" qsCatId="simple" csTypeId="urn:microsoft.com/office/officeart/2005/8/colors/accent4_5#1" csCatId="accent4" phldr="1"/>
      <dgm:spPr/>
      <dgm:t>
        <a:bodyPr/>
        <a:lstStyle/>
        <a:p/>
      </dgm:t>
    </dgm:pt>
    <dgm:pt modelId="{547044BC-B29A-41C2-9396-2C63C92CED4B}" type="parTrans" cxnId="{45A33EC4-D618-4ABC-8D89-7D9984971828}">
      <dgm:prSet/>
      <dgm:spPr/>
      <dgm:t>
        <a:bodyPr/>
        <a:lstStyle/>
        <a:p>
          <a:endParaRPr lang="ru-RU" b="1"/>
        </a:p>
      </dgm:t>
    </dgm:pt>
    <dgm:pt modelId="{F014B99B-BC0F-4D51-AA35-03139CBC5BDF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endParaRPr lang="ru-RU" sz="1200" b="1"/>
        </a:p>
        <a:p>
          <a:endParaRPr lang="ru-RU" sz="1200" b="1"/>
        </a:p>
      </dgm:t>
    </dgm:pt>
    <dgm:pt modelId="{310293B5-AF1E-4EB5-9AC5-576D9AB28450}" type="sibTrans" cxnId="{45A33EC4-D618-4ABC-8D89-7D9984971828}">
      <dgm:prSet/>
      <dgm:spPr/>
      <dgm:t>
        <a:bodyPr/>
        <a:lstStyle/>
        <a:p>
          <a:endParaRPr lang="ru-RU" b="1"/>
        </a:p>
      </dgm:t>
    </dgm:pt>
    <dgm:pt modelId="{061A8EDF-95EB-4ED1-B54D-E85549B7DDD2}" type="parTrans" cxnId="{DC8ABA4C-B401-4B0E-8553-572CE5E1F2BD}">
      <dgm:prSet/>
      <dgm:spPr/>
      <dgm:t>
        <a:bodyPr/>
        <a:lstStyle/>
        <a:p>
          <a:endParaRPr lang="ru-RU" b="1"/>
        </a:p>
      </dgm:t>
    </dgm:pt>
    <dgm:pt modelId="{CBB2EDB4-08BF-49DB-9282-C363CE23E3D0}">
      <dgm:prSet phldrT="[Текст]" custT="1"/>
      <dgm:spPr>
        <a:solidFill>
          <a:schemeClr val="accent2">
            <a:lumMod val="60000"/>
            <a:lumOff val="40000"/>
            <a:alpha val="70000"/>
          </a:schemeClr>
        </a:solidFill>
      </dgm:spPr>
      <dgm:t>
        <a:bodyPr/>
        <a:lstStyle/>
        <a:p>
          <a:endParaRPr lang="ru-RU" sz="1200" b="1"/>
        </a:p>
      </dgm:t>
    </dgm:pt>
    <dgm:pt modelId="{8A73D853-84E8-4FCE-B4F9-A28E61B55BFC}" type="sibTrans" cxnId="{DC8ABA4C-B401-4B0E-8553-572CE5E1F2BD}">
      <dgm:prSet/>
      <dgm:spPr/>
      <dgm:t>
        <a:bodyPr/>
        <a:lstStyle/>
        <a:p>
          <a:endParaRPr lang="ru-RU" b="1"/>
        </a:p>
      </dgm:t>
    </dgm:pt>
    <dgm:pt modelId="{48549D1C-43AC-47BA-B869-251333E1E3E6}" type="parTrans" cxnId="{316989DA-43E2-483B-BB79-E039EEFDB82F}">
      <dgm:prSet/>
      <dgm:spPr/>
      <dgm:t>
        <a:bodyPr/>
        <a:lstStyle/>
        <a:p>
          <a:endParaRPr lang="ru-RU" b="1"/>
        </a:p>
      </dgm:t>
    </dgm:pt>
    <dgm:pt modelId="{8380A261-4409-4C6B-8A07-0D64C5422F6D}">
      <dgm:prSet phldrT="[Текст]" custT="1"/>
      <dgm:spPr>
        <a:solidFill>
          <a:schemeClr val="accent2">
            <a:lumMod val="75000"/>
            <a:alpha val="50000"/>
          </a:schemeClr>
        </a:solidFill>
      </dgm:spPr>
      <dgm:t>
        <a:bodyPr/>
        <a:lstStyle/>
        <a:p>
          <a:endParaRPr lang="ru-RU" sz="1200" b="1"/>
        </a:p>
      </dgm:t>
    </dgm:pt>
    <dgm:pt modelId="{FDF2E5F5-8F13-4FFA-81A9-3BFDEEE2F092}" type="sibTrans" cxnId="{316989DA-43E2-483B-BB79-E039EEFDB82F}">
      <dgm:prSet/>
      <dgm:spPr/>
      <dgm:t>
        <a:bodyPr/>
        <a:lstStyle/>
        <a:p>
          <a:endParaRPr lang="ru-RU" b="1"/>
        </a:p>
      </dgm:t>
    </dgm:pt>
    <dgm:pt modelId="{8C222443-D6D5-437E-8A06-7845FF64044F}" type="pres">
      <dgm:prSet presAssocID="{C055D918-0D48-44D3-9287-CAE1B93EB64A}" presName="Name0">
        <dgm:presLayoutVars>
          <dgm:dir/>
          <dgm:animLvl val="lvl"/>
          <dgm:resizeHandles val="exact"/>
        </dgm:presLayoutVars>
      </dgm:prSet>
      <dgm:spPr/>
      <dgm:t>
        <a:bodyPr/>
        <a:lstStyle/>
        <a:p/>
      </dgm:t>
    </dgm:pt>
    <dgm:pt modelId="{8E592AC7-B094-488F-86DE-8B46AA43A5F7}" type="pres">
      <dgm:prSet presAssocID="{F014B99B-BC0F-4D51-AA35-03139CBC5BDF}" presName="Name8"/>
      <dgm:spPr/>
      <dgm:t>
        <a:bodyPr/>
        <a:lstStyle/>
        <a:p/>
      </dgm:t>
    </dgm:pt>
    <dgm:pt modelId="{47753778-DDCD-4F66-8671-0963E55AC1AB}" type="pres">
      <dgm:prSet presAssocID="{F014B99B-BC0F-4D51-AA35-03139CBC5BDF}" presName="level" presStyleLbl="node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8BBE6D-1C8E-4142-827F-B1B32D20364B}" type="pres">
      <dgm:prSet presAssocID="{F014B99B-BC0F-4D51-AA35-03139CBC5BDF}" presName="levelTx" presStyleLbl="revTx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609C55-E487-4600-AFD0-8994D3888F22}" type="pres">
      <dgm:prSet presAssocID="{CBB2EDB4-08BF-49DB-9282-C363CE23E3D0}" presName="Name8"/>
      <dgm:spPr/>
      <dgm:t>
        <a:bodyPr/>
        <a:lstStyle/>
        <a:p/>
      </dgm:t>
    </dgm:pt>
    <dgm:pt modelId="{7099C5AD-A666-455F-9144-31509FAE35FB}" type="pres">
      <dgm:prSet presAssocID="{CBB2EDB4-08BF-49DB-9282-C363CE23E3D0}" presName="level" presStyleLbl="node1" presStyleIdx="1" presStyleCnt="3" custLinFactNeighborX="-578" custLinFactNeighborY="200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64A9E2-4365-4891-A563-4210D9FE6047}" type="pres">
      <dgm:prSet presAssocID="{CBB2EDB4-08BF-49DB-9282-C363CE23E3D0}" presName="levelTx" presStyleLbl="revTx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66420A-6794-4210-A8DC-A681DFE94B26}" type="pres">
      <dgm:prSet presAssocID="{8380A261-4409-4C6B-8A07-0D64C5422F6D}" presName="Name8"/>
      <dgm:spPr/>
      <dgm:t>
        <a:bodyPr/>
        <a:lstStyle/>
        <a:p/>
      </dgm:t>
    </dgm:pt>
    <dgm:pt modelId="{3405B94A-B110-4EB0-B99D-680A85764021}" type="pres">
      <dgm:prSet presAssocID="{8380A261-4409-4C6B-8A07-0D64C5422F6D}" presName="level" presStyleLbl="node1" presStyleIdx="2" presStyleCnt="3" custLinFactNeighborX="1273" custLinFactNeighborY="-96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789FCB-B92C-4A52-BB06-4A95FA62001B}" type="pres">
      <dgm:prSet presAssocID="{8380A261-4409-4C6B-8A07-0D64C5422F6D}" presName="levelTx" presStyleLbl="revTx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5A33EC4-D618-4ABC-8D89-7D9984971828}" srcId="{C055D918-0D48-44D3-9287-CAE1B93EB64A}" destId="{F014B99B-BC0F-4D51-AA35-03139CBC5BDF}" srcOrd="0" destOrd="0" parTransId="{547044BC-B29A-41C2-9396-2C63C92CED4B}" sibTransId="{310293B5-AF1E-4EB5-9AC5-576D9AB28450}"/>
    <dgm:cxn modelId="{DC8ABA4C-B401-4B0E-8553-572CE5E1F2BD}" srcId="{C055D918-0D48-44D3-9287-CAE1B93EB64A}" destId="{CBB2EDB4-08BF-49DB-9282-C363CE23E3D0}" srcOrd="1" destOrd="0" parTransId="{061A8EDF-95EB-4ED1-B54D-E85549B7DDD2}" sibTransId="{8A73D853-84E8-4FCE-B4F9-A28E61B55BFC}"/>
    <dgm:cxn modelId="{316989DA-43E2-483B-BB79-E039EEFDB82F}" srcId="{C055D918-0D48-44D3-9287-CAE1B93EB64A}" destId="{8380A261-4409-4C6B-8A07-0D64C5422F6D}" srcOrd="2" destOrd="0" parTransId="{48549D1C-43AC-47BA-B869-251333E1E3E6}" sibTransId="{FDF2E5F5-8F13-4FFA-81A9-3BFDEEE2F092}"/>
    <dgm:cxn modelId="{30132380-3087-4B94-BD3F-B991E64C0468}" type="presOf" srcId="{C055D918-0D48-44D3-9287-CAE1B93EB64A}" destId="{8C222443-D6D5-437E-8A06-7845FF64044F}" srcOrd="0" destOrd="0" presId="urn:microsoft.com/office/officeart/2005/8/layout/pyramid1#1"/>
    <dgm:cxn modelId="{ECC1A644-1D53-4895-91B0-E41FD78C1373}" type="presParOf" srcId="{8C222443-D6D5-437E-8A06-7845FF64044F}" destId="{8E592AC7-B094-488F-86DE-8B46AA43A5F7}" srcOrd="0" destOrd="0" presId="urn:microsoft.com/office/officeart/2005/8/layout/pyramid1#1"/>
    <dgm:cxn modelId="{CEBD6329-0F73-4BAA-9887-640939EE8B60}" type="presParOf" srcId="{8E592AC7-B094-488F-86DE-8B46AA43A5F7}" destId="{47753778-DDCD-4F66-8671-0963E55AC1AB}" srcOrd="0" destOrd="0" presId="urn:microsoft.com/office/officeart/2005/8/layout/pyramid1#1"/>
    <dgm:cxn modelId="{80B99203-DAE8-426B-958D-8EFA9EA53421}" type="presOf" srcId="{F014B99B-BC0F-4D51-AA35-03139CBC5BDF}" destId="{47753778-DDCD-4F66-8671-0963E55AC1AB}" srcOrd="0" destOrd="0" presId="urn:microsoft.com/office/officeart/2005/8/layout/pyramid1#1"/>
    <dgm:cxn modelId="{F144EF69-2DDE-4679-A198-53CBAFDB1518}" type="presParOf" srcId="{8E592AC7-B094-488F-86DE-8B46AA43A5F7}" destId="{158BBE6D-1C8E-4142-827F-B1B32D20364B}" srcOrd="1" destOrd="0" presId="urn:microsoft.com/office/officeart/2005/8/layout/pyramid1#1"/>
    <dgm:cxn modelId="{6A2F0AF6-7651-4338-9111-F7A0381508E9}" type="presOf" srcId="{F014B99B-BC0F-4D51-AA35-03139CBC5BDF}" destId="{158BBE6D-1C8E-4142-827F-B1B32D20364B}" srcOrd="1" destOrd="0" presId="urn:microsoft.com/office/officeart/2005/8/layout/pyramid1#1"/>
    <dgm:cxn modelId="{5F46BB97-0FDA-47F8-90C0-F41A0023DC17}" type="presParOf" srcId="{8C222443-D6D5-437E-8A06-7845FF64044F}" destId="{08609C55-E487-4600-AFD0-8994D3888F22}" srcOrd="1" destOrd="0" presId="urn:microsoft.com/office/officeart/2005/8/layout/pyramid1#1"/>
    <dgm:cxn modelId="{21D573E3-7686-42A5-912B-511379DF7057}" type="presParOf" srcId="{08609C55-E487-4600-AFD0-8994D3888F22}" destId="{7099C5AD-A666-455F-9144-31509FAE35FB}" srcOrd="0" destOrd="0" presId="urn:microsoft.com/office/officeart/2005/8/layout/pyramid1#1"/>
    <dgm:cxn modelId="{EF653E9E-3684-4D78-926C-2010BDFD35F8}" type="presOf" srcId="{CBB2EDB4-08BF-49DB-9282-C363CE23E3D0}" destId="{7099C5AD-A666-455F-9144-31509FAE35FB}" srcOrd="0" destOrd="0" presId="urn:microsoft.com/office/officeart/2005/8/layout/pyramid1#1"/>
    <dgm:cxn modelId="{C3D19CEE-6713-4EEB-AA37-6087AC182273}" type="presParOf" srcId="{08609C55-E487-4600-AFD0-8994D3888F22}" destId="{8064A9E2-4365-4891-A563-4210D9FE6047}" srcOrd="1" destOrd="0" presId="urn:microsoft.com/office/officeart/2005/8/layout/pyramid1#1"/>
    <dgm:cxn modelId="{0A5B4241-B498-40DE-B967-102EBF9D7A30}" type="presOf" srcId="{CBB2EDB4-08BF-49DB-9282-C363CE23E3D0}" destId="{8064A9E2-4365-4891-A563-4210D9FE6047}" srcOrd="1" destOrd="0" presId="urn:microsoft.com/office/officeart/2005/8/layout/pyramid1#1"/>
    <dgm:cxn modelId="{E3D4F249-5957-4020-AF2A-8E31EDC266D6}" type="presParOf" srcId="{8C222443-D6D5-437E-8A06-7845FF64044F}" destId="{4E66420A-6794-4210-A8DC-A681DFE94B26}" srcOrd="2" destOrd="0" presId="urn:microsoft.com/office/officeart/2005/8/layout/pyramid1#1"/>
    <dgm:cxn modelId="{954BF9F3-DA8F-4EC0-B8B5-49AAE8A29EB7}" type="presParOf" srcId="{4E66420A-6794-4210-A8DC-A681DFE94B26}" destId="{3405B94A-B110-4EB0-B99D-680A85764021}" srcOrd="0" destOrd="0" presId="urn:microsoft.com/office/officeart/2005/8/layout/pyramid1#1"/>
    <dgm:cxn modelId="{94FB6405-FCBF-4B31-99A4-9749EA285113}" type="presOf" srcId="{8380A261-4409-4C6B-8A07-0D64C5422F6D}" destId="{3405B94A-B110-4EB0-B99D-680A85764021}" srcOrd="0" destOrd="0" presId="urn:microsoft.com/office/officeart/2005/8/layout/pyramid1#1"/>
    <dgm:cxn modelId="{BB429A58-0FA2-49E0-8055-38FB2E75BDD9}" type="presParOf" srcId="{4E66420A-6794-4210-A8DC-A681DFE94B26}" destId="{EB789FCB-B92C-4A52-BB06-4A95FA62001B}" srcOrd="1" destOrd="0" presId="urn:microsoft.com/office/officeart/2005/8/layout/pyramid1#1"/>
    <dgm:cxn modelId="{FCD873B2-3E09-4D09-9304-FC38952821A3}" type="presOf" srcId="{8380A261-4409-4C6B-8A07-0D64C5422F6D}" destId="{EB789FCB-B92C-4A52-BB06-4A95FA62001B}" srcOrd="1" destOrd="0" presId="urn:microsoft.com/office/officeart/2005/8/layout/pyramid1#1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rawing1.xml><?xml version="1.0" encoding="utf-8"?>
<dsp:drawing xmlns:a="http://schemas.openxmlformats.org/drawingml/2006/main" xmlns:r="http://schemas.openxmlformats.org/officeDocument/2006/relationships" xmlns:dsp="http://schemas.microsoft.com/office/drawing/2008/diagram">
  <dsp:spTree>
    <dsp:nvGrpSpPr>
      <dsp:cNvPr id="12" name=""/>
      <dsp:cNvGrpSpPr/>
    </dsp:nvGrpSpPr>
    <dsp:grpSpPr/>
    <dsp:sp modelId="{47753778-DDCD-4F66-8671-0963E55AC1AB}">
      <dsp:nvSpPr>
        <dsp:cNvPr id="13" name=""/>
        <dsp:cNvSpPr/>
      </dsp:nvSpPr>
      <dsp:spPr>
        <a:xfrm>
          <a:off x="2135535" y="0"/>
          <a:ext cx="2135535" cy="1681287"/>
        </a:xfrm>
        <a:prstGeom prst="trapezoid">
          <a:avLst>
            <a:gd name="adj" fmla="val 63509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/>
        </a:p>
      </dsp:txBody>
      <dsp:txXfrm>
        <a:off x="2135535" y="0"/>
        <a:ext cx="2135535" cy="1681287"/>
      </dsp:txXfrm>
    </dsp:sp>
    <dsp:sp modelId="{7099C5AD-A666-455F-9144-31509FAE35FB}">
      <dsp:nvSpPr>
        <dsp:cNvPr id="14" name=""/>
        <dsp:cNvSpPr/>
      </dsp:nvSpPr>
      <dsp:spPr>
        <a:xfrm>
          <a:off x="1043081" y="1715047"/>
          <a:ext cx="4271071" cy="1681287"/>
        </a:xfrm>
        <a:prstGeom prst="trapezoid">
          <a:avLst>
            <a:gd name="adj" fmla="val 63509"/>
          </a:avLst>
        </a:prstGeom>
        <a:solidFill>
          <a:schemeClr val="accent2">
            <a:lumMod val="60000"/>
            <a:lumOff val="40000"/>
            <a:alpha val="7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/>
        </a:p>
      </dsp:txBody>
      <dsp:txXfrm>
        <a:off x="1790518" y="1715047"/>
        <a:ext cx="2776196" cy="1681287"/>
      </dsp:txXfrm>
    </dsp:sp>
    <dsp:sp modelId="{3405B94A-B110-4EB0-B99D-680A85764021}">
      <dsp:nvSpPr>
        <dsp:cNvPr id="15" name=""/>
        <dsp:cNvSpPr/>
      </dsp:nvSpPr>
      <dsp:spPr>
        <a:xfrm>
          <a:off x="0" y="3346282"/>
          <a:ext cx="6406607" cy="1681287"/>
        </a:xfrm>
        <a:prstGeom prst="trapezoid">
          <a:avLst>
            <a:gd name="adj" fmla="val 63509"/>
          </a:avLst>
        </a:prstGeom>
        <a:solidFill>
          <a:schemeClr val="accent2">
            <a:lumMod val="7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/>
        </a:p>
      </dsp:txBody>
      <dsp:txXfrm>
        <a:off x="1121156" y="3346282"/>
        <a:ext cx="4164294" cy="1681287"/>
      </dsp:txXfrm>
    </dsp:sp>
  </dsp:spTree>
</dsp:drawing>
</file>

<file path=ppt/diagrams/layout1.xml><?xml version="1.0" encoding="utf-8"?>
<dgm:layoutDef xmlns:a="http://schemas.openxmlformats.org/drawingml/2006/main" xmlns:r="http://schemas.openxmlformats.org/officeDocument/2006/relationships" xmlns:dgm="http://schemas.openxmlformats.org/drawingml/2006/diagram" uniqueId="urn:microsoft.com/office/officeart/2005/8/layout/pyramid1#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pyraLvlNode" val="level"/>
          <dgm:param type="pyraAcctTxNode" val="acctTx"/>
          <dgm:param type="pyraAcctBkgdNode" val="acctBkgd"/>
          <dgm:param type="linDir" val="fromB"/>
          <dgm:param type="txDir" val="fromT"/>
          <dgm:param type="pyraAcctPos" val="aft"/>
          <dgm:param type="pyraAcctTxMar" val="step"/>
        </dgm:alg>
      </dgm:if>
      <dgm:else name="Name3">
        <dgm:alg type="pyra">
          <dgm:param type="pyraLvlNode" val="level"/>
          <dgm:param type="pyraAcctTxNode" val="acctTx"/>
          <dgm:param type="pyraAcctBkgdNode" val="acctBkgd"/>
          <dgm:param type="linDir" val="fromB"/>
          <dgm:param type="txDir" val="fromT"/>
          <dgm:param type="pyraAcctPos" val="bef"/>
          <dgm:param type="pyraAcctTxMar" val="step"/>
        </dgm:alg>
      </dgm:else>
    </dgm:choose>
    <dgm:shape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/>
          </dgm:ruleLst>
        </dgm:layoutNode>
      </dgm:layoutNode>
    </dgm:forEach>
  </dgm:layoutNode>
</dgm:layoutDef>
</file>

<file path=ppt/diagrams/quickStyle1.xml><?xml version="1.0" encoding="utf-8"?>
<dgm:styleDef xmlns:a="http://schemas.openxmlformats.org/drawingml/2006/main" xmlns:dgm="http://schemas.openxmlformats.org/drawingml/2006/diagram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0.png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B63E80-F3C1-40E1-ADE6-7667B802929F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D8501-3B49-49BD-834F-769B3A01D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088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6EF6-91A9-45D4-90F2-6D7F1684EEAD}" type="datetime1">
              <a:rPr lang="ru-RU" smtClean="0"/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93CF4-D6E8-4C91-A0C2-281C5183E81D}" type="datetime1">
              <a:rPr lang="ru-RU" smtClean="0"/>
              <a:t>20.12.2023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3BC51-48CD-4653-BB47-5F4125556576}" type="datetime1">
              <a:rPr lang="ru-RU" smtClean="0"/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ransition/>
  <p:timing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6.jpeg" /><Relationship Id="rId3" Type="http://schemas.openxmlformats.org/officeDocument/2006/relationships/image" Target="../media/image7.jpe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8.jpeg" /><Relationship Id="rId3" Type="http://schemas.openxmlformats.org/officeDocument/2006/relationships/image" Target="../media/image9.jpe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1.xml" /><Relationship Id="rId3" Type="http://schemas.openxmlformats.org/officeDocument/2006/relationships/oleObject" Target="../embeddings/oleObject1.bin" TargetMode="Internal" /><Relationship Id="rId4" Type="http://schemas.openxmlformats.org/officeDocument/2006/relationships/image" Target="../media/image10.png" /><Relationship Id="rId5" Type="http://schemas.openxmlformats.org/officeDocument/2006/relationships/image" Target="../media/image11.jpeg" /><Relationship Id="rId6" Type="http://schemas.openxmlformats.org/officeDocument/2006/relationships/image" Target="../media/image12.png" /><Relationship Id="rId7" Type="http://schemas.openxmlformats.org/officeDocument/2006/relationships/image" Target="../media/image13.png" /><Relationship Id="rId8" Type="http://schemas.openxmlformats.org/officeDocument/2006/relationships/vmlDrawing" Target="../drawings/vmlDrawing1.v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microsoft.com/office/2007/relationships/diagramDrawing" Target="../diagrams/drawing1.xml" /><Relationship Id="rId3" Type="http://schemas.openxmlformats.org/officeDocument/2006/relationships/diagramData" Target="../diagrams/data1.xml" /><Relationship Id="rId4" Type="http://schemas.openxmlformats.org/officeDocument/2006/relationships/diagramLayout" Target="../diagrams/layout1.xml" /><Relationship Id="rId5" Type="http://schemas.openxmlformats.org/officeDocument/2006/relationships/diagramQuickStyle" Target="../diagrams/quickStyle1.xml" /><Relationship Id="rId6" Type="http://schemas.openxmlformats.org/officeDocument/2006/relationships/diagramColors" Target="../diagrams/colors1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Relationship Id="rId3" Type="http://schemas.openxmlformats.org/officeDocument/2006/relationships/image" Target="../media/image3.jpe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Relationship Id="rId3" Type="http://schemas.openxmlformats.org/officeDocument/2006/relationships/image" Target="../media/image5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Прямоугольник: скругленные углы 4"/>
          <p:cNvSpPr/>
          <p:nvPr/>
        </p:nvSpPr>
        <p:spPr>
          <a:xfrm>
            <a:off x="290266" y="390500"/>
            <a:ext cx="8530206" cy="596584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000">
                <a:solidFill>
                  <a:srgbClr val="002060"/>
                </a:solidFill>
              </a:rPr>
              <a:t>муниципальное бюджетное дошкольное</a:t>
            </a:r>
          </a:p>
          <a:p>
            <a:pPr algn="ctr">
              <a:buNone/>
            </a:pPr>
            <a:r>
              <a:rPr lang="ru-RU" sz="2000">
                <a:solidFill>
                  <a:srgbClr val="002060"/>
                </a:solidFill>
              </a:rPr>
              <a:t> образовательное учреждение</a:t>
            </a:r>
          </a:p>
          <a:p>
            <a:pPr algn="ctr">
              <a:buNone/>
            </a:pPr>
            <a:r>
              <a:rPr lang="ru-RU" sz="2000">
                <a:solidFill>
                  <a:srgbClr val="002060"/>
                </a:solidFill>
              </a:rPr>
              <a:t> «Детский сад №257»</a:t>
            </a:r>
          </a:p>
          <a:p>
            <a:pPr algn="ctr">
              <a:buNone/>
            </a:pPr>
            <a:endParaRPr lang="ru-RU" sz="200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200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200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2400" b="1">
                <a:solidFill>
                  <a:srgbClr val="002060"/>
                </a:solidFill>
              </a:rPr>
              <a:t>ПРЕЗЕНТАЦИЯ БЕРЕЖЛИВОГО ПРОЕКТА </a:t>
            </a:r>
          </a:p>
          <a:p>
            <a:pPr algn="ctr">
              <a:buNone/>
            </a:pPr>
            <a:r>
              <a:rPr lang="ru-RU" sz="2400" b="1">
                <a:solidFill>
                  <a:srgbClr val="002060"/>
                </a:solidFill>
              </a:rPr>
              <a:t>Оптимизация системы взаимосвязи учителя-логопеда с воспитателями групп компенсирующей направлености </a:t>
            </a:r>
          </a:p>
          <a:p>
            <a:pPr algn="ctr">
              <a:buNone/>
            </a:pPr>
            <a:endParaRPr lang="ru-RU" sz="2400" b="1">
              <a:solidFill>
                <a:srgbClr val="002060"/>
              </a:solidFill>
            </a:endParaRPr>
          </a:p>
          <a:p>
            <a:pPr algn="r">
              <a:buNone/>
            </a:pPr>
            <a:r>
              <a:rPr lang="ru-RU" sz="2000">
                <a:solidFill>
                  <a:srgbClr val="002060"/>
                </a:solidFill>
              </a:rPr>
              <a:t>                                                                      старший воспитатель </a:t>
            </a:r>
          </a:p>
          <a:p>
            <a:pPr algn="r">
              <a:buNone/>
            </a:pPr>
            <a:r>
              <a:rPr lang="ru-RU" sz="2000">
                <a:solidFill>
                  <a:srgbClr val="002060"/>
                </a:solidFill>
              </a:rPr>
              <a:t>Казанцева Е.Н.</a:t>
            </a:r>
          </a:p>
          <a:p>
            <a:pPr algn="ctr">
              <a:buNone/>
            </a:pPr>
            <a:endParaRPr lang="ru-RU" sz="2400" b="1"/>
          </a:p>
          <a:p>
            <a:pPr algn="ctr">
              <a:buNone/>
            </a:pPr>
            <a:r>
              <a:rPr lang="ru-RU" sz="2000"/>
              <a:t> </a:t>
            </a:r>
          </a:p>
          <a:p>
            <a:pPr algn="ctr">
              <a:buNone/>
            </a:pPr>
            <a:r>
              <a:rPr lang="ru-RU" sz="2000">
                <a:solidFill>
                  <a:schemeClr val="tx2">
                    <a:lumMod val="75000"/>
                  </a:schemeClr>
                </a:solidFill>
              </a:rPr>
              <a:t>Новокузнецкий городской округ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CB67F7D4-EAD8-4974-9CF0-C96D02A52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  <p:sp>
        <p:nvSpPr>
          <p:cNvPr id="3" name="Номер слайда 1">
            <a:extLst>
              <a:ext uri="{FF2B5EF4-FFF2-40B4-BE49-F238E27FC236}">
                <a16:creationId xmlns:a16="http://schemas.microsoft.com/office/drawing/2014/main" xmlns="" id="{A689D4A1-D224-466A-B9B3-1C2B5F74924D}"/>
              </a:ext>
            </a:extLst>
          </p:cNvPr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4F766F8-70B7-4EF8-85B2-768164D528FC}"/>
              </a:ext>
            </a:extLst>
          </p:cNvPr>
          <p:cNvSpPr txBox="1"/>
          <p:nvPr/>
        </p:nvSpPr>
        <p:spPr>
          <a:xfrm>
            <a:off x="1351982" y="225897"/>
            <a:ext cx="6297162" cy="528638"/>
          </a:xfrm>
          <a:prstGeom prst="roundRect">
            <a:avLst>
              <a:gd name="adj" fmla="val 22007"/>
            </a:avLst>
          </a:prstGeom>
          <a:solidFill>
            <a:srgbClr val="FFFF00"/>
          </a:solidFill>
          <a:ln>
            <a:solidFill>
              <a:srgbClr val="CC99FF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u="sng">
                <a:solidFill>
                  <a:schemeClr val="accent6">
                    <a:lumMod val="50000"/>
                  </a:schemeClr>
                </a:solidFill>
              </a:rPr>
              <a:t>Оптимизация системы взаимосвязи</a:t>
            </a:r>
            <a:endParaRPr lang="ru-RU" sz="2400" b="1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8E8BEA26-FDD2-48A4-91F4-BEF9A5B5E0AE}"/>
              </a:ext>
            </a:extLst>
          </p:cNvPr>
          <p:cNvSpPr/>
          <p:nvPr/>
        </p:nvSpPr>
        <p:spPr>
          <a:xfrm>
            <a:off x="611560" y="1658025"/>
            <a:ext cx="3528392" cy="488308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xmlns="" id="{2AD783E5-9916-47B1-82FD-18EC417D428F}"/>
              </a:ext>
            </a:extLst>
          </p:cNvPr>
          <p:cNvSpPr/>
          <p:nvPr/>
        </p:nvSpPr>
        <p:spPr>
          <a:xfrm>
            <a:off x="5004048" y="1644561"/>
            <a:ext cx="3528392" cy="496855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CC8B130-9EAE-4611-BC3C-FDED1B7B0B58}"/>
              </a:ext>
            </a:extLst>
          </p:cNvPr>
          <p:cNvSpPr txBox="1"/>
          <p:nvPr/>
        </p:nvSpPr>
        <p:spPr>
          <a:xfrm>
            <a:off x="1763688" y="944877"/>
            <a:ext cx="1060350" cy="528638"/>
          </a:xfrm>
          <a:prstGeom prst="roundRect">
            <a:avLst>
              <a:gd name="adj" fmla="val 22007"/>
            </a:avLst>
          </a:prstGeom>
          <a:solidFill>
            <a:srgbClr val="FFFF00"/>
          </a:solidFill>
          <a:ln>
            <a:solidFill>
              <a:srgbClr val="CC99FF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было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A31A771-9F53-4F59-9E09-CA6EE7858EF0}"/>
              </a:ext>
            </a:extLst>
          </p:cNvPr>
          <p:cNvSpPr txBox="1"/>
          <p:nvPr/>
        </p:nvSpPr>
        <p:spPr>
          <a:xfrm>
            <a:off x="6152915" y="935229"/>
            <a:ext cx="1060350" cy="528638"/>
          </a:xfrm>
          <a:prstGeom prst="roundRect">
            <a:avLst>
              <a:gd name="adj" fmla="val 22007"/>
            </a:avLst>
          </a:prstGeom>
          <a:solidFill>
            <a:srgbClr val="FFFF00"/>
          </a:solidFill>
          <a:ln>
            <a:solidFill>
              <a:srgbClr val="CC99FF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стало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4808CAB1-C855-45DF-9131-94B4F0C358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75"/>
          <a:stretch>
            <a:fillRect/>
          </a:stretch>
        </p:blipFill>
        <p:spPr>
          <a:xfrm>
            <a:off x="935596" y="1861250"/>
            <a:ext cx="2880320" cy="4304054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A48897B9-AE20-43D6-9A0A-9EA028B300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54"/>
          <a:stretch>
            <a:fillRect/>
          </a:stretch>
        </p:blipFill>
        <p:spPr>
          <a:xfrm>
            <a:off x="5250999" y="1861250"/>
            <a:ext cx="2957405" cy="4232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644922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6B3FEC45-C319-42B3-9E85-181E51AB7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  <p:sp>
        <p:nvSpPr>
          <p:cNvPr id="3" name="Номер слайда 1">
            <a:extLst>
              <a:ext uri="{FF2B5EF4-FFF2-40B4-BE49-F238E27FC236}">
                <a16:creationId xmlns:a16="http://schemas.microsoft.com/office/drawing/2014/main" xmlns="" id="{8ADB1FF7-C40D-4F5F-A99C-9909987AF721}"/>
              </a:ext>
            </a:extLst>
          </p:cNvPr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  <p:sp>
        <p:nvSpPr>
          <p:cNvPr id="4" name="Номер слайда 1">
            <a:extLst>
              <a:ext uri="{FF2B5EF4-FFF2-40B4-BE49-F238E27FC236}">
                <a16:creationId xmlns:a16="http://schemas.microsoft.com/office/drawing/2014/main" xmlns="" id="{55E3E1BE-C1BC-4860-89B5-0A732590EF59}"/>
              </a:ext>
            </a:extLst>
          </p:cNvPr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E397C43-E2D7-4C97-B0F5-A3A444F0E070}"/>
              </a:ext>
            </a:extLst>
          </p:cNvPr>
          <p:cNvSpPr txBox="1"/>
          <p:nvPr/>
        </p:nvSpPr>
        <p:spPr>
          <a:xfrm>
            <a:off x="1351982" y="225897"/>
            <a:ext cx="6297162" cy="528638"/>
          </a:xfrm>
          <a:prstGeom prst="roundRect">
            <a:avLst>
              <a:gd name="adj" fmla="val 22007"/>
            </a:avLst>
          </a:prstGeom>
          <a:solidFill>
            <a:srgbClr val="FFFF00"/>
          </a:solidFill>
          <a:ln>
            <a:solidFill>
              <a:srgbClr val="CC99FF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u="sng">
                <a:solidFill>
                  <a:schemeClr val="accent6">
                    <a:lumMod val="50000"/>
                  </a:schemeClr>
                </a:solidFill>
              </a:rPr>
              <a:t>Оптимизация системы взаимосвязи</a:t>
            </a:r>
            <a:endParaRPr lang="ru-RU" sz="2400" b="1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xmlns="" id="{2A2CBADF-5E41-464A-B7E1-28BFCF5A494B}"/>
              </a:ext>
            </a:extLst>
          </p:cNvPr>
          <p:cNvSpPr/>
          <p:nvPr/>
        </p:nvSpPr>
        <p:spPr>
          <a:xfrm>
            <a:off x="611560" y="1658025"/>
            <a:ext cx="3528392" cy="488308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xmlns="" id="{3330284D-6446-4E41-AC4E-22253BF07E0C}"/>
              </a:ext>
            </a:extLst>
          </p:cNvPr>
          <p:cNvSpPr/>
          <p:nvPr/>
        </p:nvSpPr>
        <p:spPr>
          <a:xfrm>
            <a:off x="5004048" y="1644561"/>
            <a:ext cx="3528392" cy="496855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A7BA077-47B7-42ED-8C15-2E8303336E3A}"/>
              </a:ext>
            </a:extLst>
          </p:cNvPr>
          <p:cNvSpPr txBox="1"/>
          <p:nvPr/>
        </p:nvSpPr>
        <p:spPr>
          <a:xfrm>
            <a:off x="1763688" y="944877"/>
            <a:ext cx="1060350" cy="528638"/>
          </a:xfrm>
          <a:prstGeom prst="roundRect">
            <a:avLst>
              <a:gd name="adj" fmla="val 22007"/>
            </a:avLst>
          </a:prstGeom>
          <a:solidFill>
            <a:srgbClr val="FFFF00"/>
          </a:solidFill>
          <a:ln>
            <a:solidFill>
              <a:srgbClr val="CC99FF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было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0944C44-DD94-48C1-BF1B-666CF4BDC872}"/>
              </a:ext>
            </a:extLst>
          </p:cNvPr>
          <p:cNvSpPr txBox="1"/>
          <p:nvPr/>
        </p:nvSpPr>
        <p:spPr>
          <a:xfrm>
            <a:off x="6152915" y="935229"/>
            <a:ext cx="1060350" cy="528638"/>
          </a:xfrm>
          <a:prstGeom prst="roundRect">
            <a:avLst>
              <a:gd name="adj" fmla="val 22007"/>
            </a:avLst>
          </a:prstGeom>
          <a:solidFill>
            <a:srgbClr val="FFFF00"/>
          </a:solidFill>
          <a:ln>
            <a:solidFill>
              <a:srgbClr val="CC99FF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стало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C27D922D-94B7-49AF-8B05-82BB389CFB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89"/>
          <a:stretch>
            <a:fillRect/>
          </a:stretch>
        </p:blipFill>
        <p:spPr>
          <a:xfrm>
            <a:off x="783530" y="1916832"/>
            <a:ext cx="3184452" cy="3960440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444C6902-DF3F-4C53-B701-92A07FBD82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88" r="19288"/>
          <a:stretch>
            <a:fillRect/>
          </a:stretch>
        </p:blipFill>
        <p:spPr>
          <a:xfrm>
            <a:off x="5148064" y="1912660"/>
            <a:ext cx="3312368" cy="3964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650663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398580" y="1205304"/>
            <a:ext cx="571500" cy="42862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>
                <a:solidFill>
                  <a:srgbClr val="002060"/>
                </a:solidFill>
              </a:rPr>
              <a:t>ШАГ 3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73920" y="1200126"/>
            <a:ext cx="571500" cy="42862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>
                <a:solidFill>
                  <a:srgbClr val="002060"/>
                </a:solidFill>
              </a:rPr>
              <a:t>ШАГ 1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238067" y="1205304"/>
            <a:ext cx="571500" cy="42862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>
                <a:solidFill>
                  <a:srgbClr val="002060"/>
                </a:solidFill>
              </a:rPr>
              <a:t>ШАГ 2</a:t>
            </a:r>
          </a:p>
        </p:txBody>
      </p:sp>
      <p:sp>
        <p:nvSpPr>
          <p:cNvPr id="9" name="Номер слайда 3"/>
          <p:cNvSpPr txBox="1"/>
          <p:nvPr/>
        </p:nvSpPr>
        <p:spPr>
          <a:xfrm>
            <a:off x="8643938" y="6500813"/>
            <a:ext cx="347662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C6AD84BC-1C92-40E1-BB26-D97B88C36DAF}" type="slidenum">
              <a:rPr lang="ru-RU" b="1" smtClean="0">
                <a:solidFill>
                  <a:schemeClr val="accent5">
                    <a:lumMod val="50000"/>
                  </a:schemeClr>
                </a:solidFill>
              </a:rPr>
              <a:t>12</a:t>
            </a:fld>
            <a:endParaRPr lang="ru-RU" b="1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Стрелка вправо 16"/>
          <p:cNvSpPr/>
          <p:nvPr/>
        </p:nvSpPr>
        <p:spPr>
          <a:xfrm>
            <a:off x="2692616" y="2223268"/>
            <a:ext cx="511740" cy="288304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право 22"/>
          <p:cNvSpPr/>
          <p:nvPr/>
        </p:nvSpPr>
        <p:spPr>
          <a:xfrm>
            <a:off x="6012160" y="2226934"/>
            <a:ext cx="517272" cy="342747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TextBox 48"/>
          <p:cNvSpPr txBox="1">
            <a:spLocks noChangeArrowheads="1"/>
          </p:cNvSpPr>
          <p:nvPr/>
        </p:nvSpPr>
        <p:spPr bwMode="auto">
          <a:xfrm>
            <a:off x="2744804" y="5579884"/>
            <a:ext cx="4743712" cy="338554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</a:ln>
        </p:spPr>
        <p:txBody>
          <a:bodyPr wrap="square">
            <a:spAutoFit/>
          </a:bodyPr>
          <a:lstStyle/>
          <a:p>
            <a:r>
              <a:rPr lang="ru-RU" altLang="ru-RU" sz="1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ВПП (время протекания процесса)  – до 1 недели</a:t>
            </a:r>
          </a:p>
        </p:txBody>
      </p:sp>
      <p:sp>
        <p:nvSpPr>
          <p:cNvPr id="27" name="Прямоугольник 84"/>
          <p:cNvSpPr>
            <a:spLocks noChangeArrowheads="1"/>
          </p:cNvSpPr>
          <p:nvPr/>
        </p:nvSpPr>
        <p:spPr bwMode="auto">
          <a:xfrm>
            <a:off x="5357813" y="5000625"/>
            <a:ext cx="3500437" cy="908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endParaRPr lang="ru-RU" altLang="ru-RU" sz="1400"/>
          </a:p>
          <a:p>
            <a:endParaRPr lang="ru-RU" altLang="ru-RU" sz="1400"/>
          </a:p>
          <a:p>
            <a:endParaRPr lang="ru-RU" altLang="ru-RU" sz="1400"/>
          </a:p>
          <a:p>
            <a:endParaRPr lang="ru-RU" altLang="ru-RU" sz="1100"/>
          </a:p>
        </p:txBody>
      </p:sp>
      <p:sp>
        <p:nvSpPr>
          <p:cNvPr id="41" name="TextBox 40"/>
          <p:cNvSpPr txBox="1"/>
          <p:nvPr/>
        </p:nvSpPr>
        <p:spPr>
          <a:xfrm>
            <a:off x="1351982" y="225897"/>
            <a:ext cx="6297162" cy="387668"/>
          </a:xfrm>
          <a:prstGeom prst="roundRect">
            <a:avLst>
              <a:gd name="adj" fmla="val 22007"/>
            </a:avLst>
          </a:prstGeom>
          <a:solidFill>
            <a:srgbClr val="FFFF00"/>
          </a:solidFill>
          <a:ln>
            <a:solidFill>
              <a:srgbClr val="CC99FF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Достигнутые результаты</a:t>
            </a:r>
          </a:p>
        </p:txBody>
      </p:sp>
      <p:sp>
        <p:nvSpPr>
          <p:cNvPr id="30" name="Стрелка вправо 22">
            <a:extLst>
              <a:ext uri="{FF2B5EF4-FFF2-40B4-BE49-F238E27FC236}">
                <a16:creationId xmlns:a16="http://schemas.microsoft.com/office/drawing/2014/main" xmlns="" id="{2954D07B-F9B0-4589-8756-C0DF0B2A0D70}"/>
              </a:ext>
            </a:extLst>
          </p:cNvPr>
          <p:cNvSpPr/>
          <p:nvPr/>
        </p:nvSpPr>
        <p:spPr>
          <a:xfrm rot="5400000">
            <a:off x="7351823" y="3283834"/>
            <a:ext cx="536353" cy="262967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" name="Стрелка вправо 25">
            <a:extLst>
              <a:ext uri="{FF2B5EF4-FFF2-40B4-BE49-F238E27FC236}">
                <a16:creationId xmlns:a16="http://schemas.microsoft.com/office/drawing/2014/main" xmlns="" id="{AC64FA4E-D218-4D33-9286-59382E322F2C}"/>
              </a:ext>
            </a:extLst>
          </p:cNvPr>
          <p:cNvSpPr/>
          <p:nvPr/>
        </p:nvSpPr>
        <p:spPr>
          <a:xfrm rot="10800000">
            <a:off x="4648644" y="4080168"/>
            <a:ext cx="471220" cy="284907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32" name="Таблица 31">
            <a:extLst>
              <a:ext uri="{FF2B5EF4-FFF2-40B4-BE49-F238E27FC236}">
                <a16:creationId xmlns:a16="http://schemas.microsoft.com/office/drawing/2014/main" xmlns="" id="{9067A980-EE87-45F7-AA04-D4BCB8F359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878439"/>
              </p:ext>
            </p:extLst>
          </p:nvPr>
        </p:nvGraphicFramePr>
        <p:xfrm>
          <a:off x="290736" y="1969161"/>
          <a:ext cx="2193031" cy="79651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1930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96519">
                <a:tc>
                  <a:txBody>
                    <a:bodyPr vert="horz" wrap="square"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12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Экономия бумаги и расходного материала для принтера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33" name="Таблица 32">
            <a:extLst>
              <a:ext uri="{FF2B5EF4-FFF2-40B4-BE49-F238E27FC236}">
                <a16:creationId xmlns:a16="http://schemas.microsoft.com/office/drawing/2014/main" xmlns="" id="{E244D36E-5BA7-4390-92B8-F905BCE01E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392665"/>
              </p:ext>
            </p:extLst>
          </p:nvPr>
        </p:nvGraphicFramePr>
        <p:xfrm>
          <a:off x="3480223" y="1942721"/>
          <a:ext cx="2315913" cy="82296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3159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98401">
                <a:tc>
                  <a:txBody>
                    <a:bodyPr vert="horz" wrap="square"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12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Экономия времени на заполнение документации, так как все педагоги могут работать одновременно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34" name="Таблица 33">
            <a:extLst>
              <a:ext uri="{FF2B5EF4-FFF2-40B4-BE49-F238E27FC236}">
                <a16:creationId xmlns:a16="http://schemas.microsoft.com/office/drawing/2014/main" xmlns="" id="{246F9B5E-64A5-4A2F-9B4E-1DE18B6902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08118"/>
              </p:ext>
            </p:extLst>
          </p:nvPr>
        </p:nvGraphicFramePr>
        <p:xfrm>
          <a:off x="6725574" y="1969162"/>
          <a:ext cx="2068830" cy="767864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0688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67864">
                <a:tc>
                  <a:txBody>
                    <a:bodyPr vert="horz" wrap="square"/>
                    <a:lstStyle/>
                    <a:p>
                      <a:pPr algn="ctr">
                        <a:defRPr/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Удобство хранения документации в электронном виде</a:t>
                      </a:r>
                      <a:endParaRPr lang="ru-RU" sz="12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35" name="Таблица 34">
            <a:extLst>
              <a:ext uri="{FF2B5EF4-FFF2-40B4-BE49-F238E27FC236}">
                <a16:creationId xmlns:a16="http://schemas.microsoft.com/office/drawing/2014/main" xmlns="" id="{1CF5E004-42C1-4306-9E87-1A0CF5C98F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92691"/>
              </p:ext>
            </p:extLst>
          </p:nvPr>
        </p:nvGraphicFramePr>
        <p:xfrm>
          <a:off x="5580112" y="3891929"/>
          <a:ext cx="2866401" cy="73102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8664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31020">
                <a:tc>
                  <a:txBody>
                    <a:bodyPr vert="horz" wrap="square"/>
                    <a:lstStyle/>
                    <a:p>
                      <a:pPr algn="ctr">
                        <a:defRPr/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Свободный доступ  к информации</a:t>
                      </a:r>
                    </a:p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12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в любое время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36" name="Таблица 35">
            <a:extLst>
              <a:ext uri="{FF2B5EF4-FFF2-40B4-BE49-F238E27FC236}">
                <a16:creationId xmlns:a16="http://schemas.microsoft.com/office/drawing/2014/main" xmlns="" id="{3786C1AA-7B06-499E-8665-8F0C599273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040518"/>
              </p:ext>
            </p:extLst>
          </p:nvPr>
        </p:nvGraphicFramePr>
        <p:xfrm>
          <a:off x="1482054" y="3861048"/>
          <a:ext cx="2315912" cy="792782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3159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92782">
                <a:tc>
                  <a:txBody>
                    <a:bodyPr vert="horz" wrap="square"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12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Отсутствие потери документации, хранение в полном объеме</a:t>
                      </a:r>
                      <a:endParaRPr lang="ru-RU" sz="120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6E4BE88D-7516-4807-9ECD-9EDF51CD348F}"/>
              </a:ext>
            </a:extLst>
          </p:cNvPr>
          <p:cNvSpPr/>
          <p:nvPr/>
        </p:nvSpPr>
        <p:spPr>
          <a:xfrm>
            <a:off x="2406866" y="3283174"/>
            <a:ext cx="571500" cy="42862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>
                <a:solidFill>
                  <a:srgbClr val="002060"/>
                </a:solidFill>
              </a:rPr>
              <a:t>ШАГ 5</a:t>
            </a: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xmlns="" id="{6FAD697B-4FA5-4936-9E93-9B73115B86C0}"/>
              </a:ext>
            </a:extLst>
          </p:cNvPr>
          <p:cNvSpPr/>
          <p:nvPr/>
        </p:nvSpPr>
        <p:spPr>
          <a:xfrm>
            <a:off x="6841289" y="3330672"/>
            <a:ext cx="571500" cy="42862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>
                <a:solidFill>
                  <a:srgbClr val="002060"/>
                </a:solidFill>
              </a:rPr>
              <a:t>ШАГ 4</a:t>
            </a:r>
          </a:p>
        </p:txBody>
      </p:sp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" name="Прямоугольник: скругленные углы 16"/>
          <p:cNvSpPr/>
          <p:nvPr/>
        </p:nvSpPr>
        <p:spPr>
          <a:xfrm>
            <a:off x="919607" y="4389394"/>
            <a:ext cx="7304785" cy="174408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2728" name="Object 24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think-cell Slide" r:id="rId3" imgW="5715" imgH="5715" progId="">
                  <p:embed/>
                </p:oleObj>
              </mc:Choice>
              <mc:Fallback>
                <p:oleObj name="think-cell Slide" r:id="rId3" imgW="5715" imgH="5715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74904" y="6356350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z="1400" smtClean="0"/>
              <a:t>13</a:t>
            </a:fld>
            <a:endParaRPr lang="ru-RU" sz="1400"/>
          </a:p>
        </p:txBody>
      </p:sp>
      <p:pic>
        <p:nvPicPr>
          <p:cNvPr id="9241" name="Picture 25" descr="https://d2gg9evh47fn9z.cloudfront.net/800px_COLOURBOX336902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3087" y="1834835"/>
            <a:ext cx="1057340" cy="129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284646" y="1175273"/>
            <a:ext cx="4147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base">
              <a:spcBef>
                <a:spcPct val="20000"/>
              </a:spcBef>
              <a:spcAft>
                <a:spcPct val="0"/>
              </a:spcAft>
            </a:pPr>
            <a:r>
              <a:rPr lang="ru-RU" altLang="ru-RU" sz="2400" b="1">
                <a:solidFill>
                  <a:srgbClr val="002060"/>
                </a:solidFill>
              </a:rPr>
              <a:t>Время протекания процесса:</a:t>
            </a:r>
            <a:r>
              <a:rPr lang="en-US" altLang="ru-RU" sz="2400" b="1">
                <a:solidFill>
                  <a:srgbClr val="002060"/>
                </a:solidFill>
                <a:latin typeface="Franklin Gothic Book" panose="020b0503020102020204" pitchFamily="34" charset="0"/>
              </a:rPr>
              <a:t> </a:t>
            </a:r>
            <a:endParaRPr lang="ru-RU" altLang="ru-RU" sz="2400" b="1">
              <a:solidFill>
                <a:srgbClr val="002060"/>
              </a:solidFill>
            </a:endParaRPr>
          </a:p>
        </p:txBody>
      </p:sp>
      <p:pic>
        <p:nvPicPr>
          <p:cNvPr id="7206" name="Picture 3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01866" y="1636938"/>
            <a:ext cx="42863" cy="201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07" name="Picture 3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39954" y="3648301"/>
            <a:ext cx="6437313" cy="4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753814" y="1834835"/>
            <a:ext cx="3714750" cy="1662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sz="2800" b="1">
                <a:solidFill>
                  <a:schemeClr val="accent3"/>
                </a:solidFill>
                <a:latin typeface="+mn-lt"/>
                <a:cs typeface="Arial" panose="020b0604020202020204" pitchFamily="34" charset="0"/>
              </a:rPr>
              <a:t>БЫЛО</a:t>
            </a:r>
            <a:r>
              <a:rPr lang="ru-RU" sz="2800">
                <a:solidFill>
                  <a:schemeClr val="accent3"/>
                </a:solidFill>
                <a:latin typeface="+mn-lt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2800">
                <a:solidFill>
                  <a:schemeClr val="accent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ru-RU" sz="2800" b="1">
                <a:solidFill>
                  <a:schemeClr val="accent3"/>
                </a:solidFill>
                <a:latin typeface="+mn-lt"/>
                <a:cs typeface="Arial" panose="020b0604020202020204" pitchFamily="34" charset="0"/>
              </a:rPr>
              <a:t>3 недели</a:t>
            </a:r>
          </a:p>
          <a:p>
            <a:pPr algn="ctr">
              <a:defRPr/>
            </a:pPr>
            <a:r>
              <a:rPr lang="ru-RU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68564" y="1888178"/>
            <a:ext cx="3714750" cy="1446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sz="2800" b="1">
                <a:solidFill>
                  <a:schemeClr val="accent3"/>
                </a:solidFill>
                <a:latin typeface="+mn-lt"/>
                <a:cs typeface="Arial" panose="020b0604020202020204" pitchFamily="34" charset="0"/>
              </a:rPr>
              <a:t>СТАЛО</a:t>
            </a:r>
            <a:r>
              <a:rPr lang="ru-RU" sz="2800">
                <a:solidFill>
                  <a:schemeClr val="accent3"/>
                </a:solidFill>
                <a:latin typeface="+mn-lt"/>
                <a:cs typeface="Arial" panose="020b0604020202020204" pitchFamily="34" charset="0"/>
              </a:rPr>
              <a:t>: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2800" b="1">
                <a:solidFill>
                  <a:schemeClr val="accent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ru-RU" sz="2800" b="1">
                <a:solidFill>
                  <a:schemeClr val="accent3"/>
                </a:solidFill>
                <a:cs typeface="Arial" panose="020b0604020202020204" pitchFamily="34" charset="0"/>
              </a:rPr>
              <a:t>менее </a:t>
            </a:r>
            <a:r>
              <a:rPr lang="ru-RU" sz="2800" b="1">
                <a:solidFill>
                  <a:schemeClr val="accent3"/>
                </a:solidFill>
                <a:latin typeface="+mn-lt"/>
                <a:cs typeface="Arial" panose="020b0604020202020204" pitchFamily="34" charset="0"/>
              </a:rPr>
              <a:t>1 недели</a:t>
            </a:r>
          </a:p>
          <a:p>
            <a:pPr algn="ctr">
              <a:defRPr/>
            </a:pPr>
            <a:r>
              <a:rPr lang="ru-RU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0" name="Прямоугольник 23"/>
          <p:cNvSpPr>
            <a:spLocks noChangeArrowheads="1"/>
          </p:cNvSpPr>
          <p:nvPr/>
        </p:nvSpPr>
        <p:spPr bwMode="auto">
          <a:xfrm>
            <a:off x="1564235" y="4620897"/>
            <a:ext cx="602713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b="1">
                <a:solidFill>
                  <a:srgbClr val="002060"/>
                </a:solidFill>
              </a:rPr>
              <a:t>ЭКОНОМИЯ ВРЕМЕНИ: </a:t>
            </a:r>
          </a:p>
          <a:p>
            <a:pPr algn="ctr"/>
            <a:r>
              <a:rPr lang="ru-RU" altLang="ru-RU" b="1">
                <a:solidFill>
                  <a:srgbClr val="002060"/>
                </a:solidFill>
              </a:rPr>
              <a:t> 2 недели</a:t>
            </a:r>
          </a:p>
          <a:p>
            <a:pPr algn="ctr"/>
            <a:endParaRPr lang="ru-RU" altLang="ru-RU" b="1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ru-RU" b="1">
                <a:solidFill>
                  <a:srgbClr val="002060"/>
                </a:solidFill>
                <a:cs typeface="Arial" panose="020b0604020202020204" pitchFamily="34" charset="0"/>
              </a:rPr>
              <a:t>Экономия бумаги и расходного материала для принтера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51982" y="225897"/>
            <a:ext cx="6297162" cy="528638"/>
          </a:xfrm>
          <a:prstGeom prst="roundRect">
            <a:avLst>
              <a:gd name="adj" fmla="val 22007"/>
            </a:avLst>
          </a:prstGeom>
          <a:solidFill>
            <a:srgbClr val="FFFF00"/>
          </a:solidFill>
          <a:ln>
            <a:solidFill>
              <a:srgbClr val="CC99FF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Достигнутые результаты (было и стало)</a:t>
            </a:r>
          </a:p>
        </p:txBody>
      </p:sp>
    </p:spTree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Прямоугольник: скругленные углы 4"/>
          <p:cNvSpPr/>
          <p:nvPr/>
        </p:nvSpPr>
        <p:spPr>
          <a:xfrm>
            <a:off x="795606" y="548680"/>
            <a:ext cx="7304785" cy="560463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algn="ctr">
              <a:buNone/>
            </a:pPr>
            <a:endParaRPr lang="ru-RU" b="1" i="1"/>
          </a:p>
          <a:p>
            <a:pPr algn="ctr">
              <a:buNone/>
            </a:pPr>
            <a:endParaRPr lang="ru-RU" b="1" i="1"/>
          </a:p>
          <a:p>
            <a:pPr algn="ctr">
              <a:buNone/>
            </a:pPr>
            <a:endParaRPr lang="ru-RU" b="1" i="1"/>
          </a:p>
          <a:p>
            <a:pPr algn="ctr">
              <a:buNone/>
            </a:pPr>
            <a:r>
              <a:rPr lang="ru-RU" sz="3600" b="1" i="1"/>
              <a:t>Спасибо за внимание!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8376" y="168391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sz="1800" b="1"/>
              <a:t>Паспорт </a:t>
            </a:r>
            <a:r>
              <a:rPr lang="ru-RU" sz="1800" b="1" smtClean="0"/>
              <a:t>бережливого проекта</a:t>
            </a:r>
            <a:br>
              <a:rPr lang="ru-RU" sz="1800"/>
            </a:br>
            <a:r>
              <a:rPr lang="ru-RU" sz="1800" u="sng"/>
              <a:t>муниципальное бюджетное дошкольное образовательное учреждение </a:t>
            </a:r>
            <a:br>
              <a:rPr lang="ru-RU" sz="1800" u="sng"/>
            </a:br>
            <a:r>
              <a:rPr lang="ru-RU" sz="1800" u="sng"/>
              <a:t>«Детский сад №257» г. Новокузнецк</a:t>
            </a:r>
            <a:br>
              <a:rPr lang="ru-RU" sz="1800"/>
            </a:br>
            <a:r>
              <a:rPr lang="ru-RU" sz="1800" b="1" u="sng"/>
              <a:t> Оптимизация системы взаимосвязи учителя-логопеда с воспитателями групп компенсирующей направлености</a:t>
            </a:r>
            <a:endParaRPr lang="ru-RU" sz="1800"/>
          </a:p>
        </p:txBody>
      </p:sp>
      <p:pic>
        <p:nvPicPr>
          <p:cNvPr id="3" name="Изображение 2" descr="Паспорт бережливого проекта второе полугодие 2023 года 001"/>
          <p:cNvPicPr>
            <a:picLocks noChangeAspect="1"/>
          </p:cNvPicPr>
          <p:nvPr/>
        </p:nvPicPr>
        <p:blipFill>
          <a:blip r:embed="rId2"/>
          <a:srcRect t="8365" b="3882"/>
          <a:stretch>
            <a:fillRect/>
          </a:stretch>
        </p:blipFill>
        <p:spPr>
          <a:xfrm>
            <a:off x="467360" y="1306195"/>
            <a:ext cx="8201660" cy="500316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08046" y="1238905"/>
            <a:ext cx="8636000" cy="1486888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8280" y="2808605"/>
            <a:ext cx="8636000" cy="1504315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44609" y="1238904"/>
            <a:ext cx="1937646" cy="307777"/>
          </a:xfrm>
          <a:prstGeom prst="roundRect">
            <a:avLst>
              <a:gd name="adj" fmla="val 22007"/>
            </a:avLst>
          </a:prstGeom>
          <a:solidFill>
            <a:srgbClr val="FFFF00"/>
          </a:solidFill>
          <a:ln>
            <a:solidFill>
              <a:srgbClr val="CC99FF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информация: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26695" y="4377055"/>
            <a:ext cx="8622030" cy="106553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endParaRPr lang="ru-RU" sz="120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sz="120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+mn-ea"/>
            </a:endParaRPr>
          </a:p>
          <a:p>
            <a:endParaRPr lang="ru-RU" sz="12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endParaRPr lang="ru-RU" sz="12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r>
              <a:rPr lang="ru-RU" sz="1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1. Создание документов</a:t>
            </a:r>
          </a:p>
          <a:p>
            <a:r>
              <a:rPr lang="ru-RU" sz="1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2. Сокращение времени на работу с документами</a:t>
            </a:r>
          </a:p>
          <a:p>
            <a:r>
              <a:rPr lang="ru-RU" sz="1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3. Экономия расходного материала (бумага для принтера)</a:t>
            </a:r>
          </a:p>
          <a:p>
            <a:r>
              <a:rPr lang="ru-RU" sz="1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4. Контроль усвоения учебного материала обучающимся в любое удобное время</a:t>
            </a:r>
          </a:p>
          <a:p>
            <a:endParaRPr lang="ru-RU" sz="120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endParaRPr lang="ru-RU" sz="120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6978" y="2827902"/>
            <a:ext cx="2799482" cy="340519"/>
          </a:xfrm>
          <a:prstGeom prst="roundRect">
            <a:avLst/>
          </a:prstGeom>
          <a:solidFill>
            <a:srgbClr val="FFFF00"/>
          </a:solidFill>
          <a:ln>
            <a:solidFill>
              <a:srgbClr val="CC99FF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Обоснование выбора процесса: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7373" y="4397364"/>
            <a:ext cx="1388189" cy="340519"/>
          </a:xfrm>
          <a:prstGeom prst="roundRect">
            <a:avLst/>
          </a:prstGeom>
          <a:solidFill>
            <a:srgbClr val="FFFF00"/>
          </a:solidFill>
          <a:ln>
            <a:solidFill>
              <a:srgbClr val="CC99FF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проекта:</a:t>
            </a:r>
          </a:p>
        </p:txBody>
      </p:sp>
      <p:sp>
        <p:nvSpPr>
          <p:cNvPr id="9" name="TextBox 12"/>
          <p:cNvSpPr txBox="1">
            <a:spLocks noChangeArrowheads="1"/>
          </p:cNvSpPr>
          <p:nvPr/>
        </p:nvSpPr>
        <p:spPr bwMode="auto">
          <a:xfrm>
            <a:off x="260226" y="1525463"/>
            <a:ext cx="8596396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Aft>
                <a:spcPct val="0"/>
              </a:spcAft>
            </a:pPr>
            <a:r>
              <a:rPr lang="ru-RU" sz="1200" b="1" u="sng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Заказчик:</a:t>
            </a:r>
            <a:r>
              <a:rPr lang="ru-RU" sz="1200" b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u="sng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Заведующий </a:t>
            </a:r>
            <a:r>
              <a:rPr lang="ru-RU" sz="1200" u="sng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МБ ДОУ «Детский сад № 257»  Сбитнева М.М.</a:t>
            </a:r>
            <a:endParaRPr lang="ru-RU" sz="1200">
              <a:solidFill>
                <a:srgbClr val="002060"/>
              </a:solidFill>
              <a:latin typeface="Times New Roman" panose="02020603050405020304" pitchFamily="18" charset="0"/>
              <a:ea typeface="Times New Roman" pitchFamily="18" charset="0"/>
            </a:endParaRPr>
          </a:p>
          <a:p>
            <a:pPr>
              <a:spcAft>
                <a:spcPct val="0"/>
              </a:spcAft>
            </a:pPr>
            <a:r>
              <a:rPr lang="ru-RU" sz="120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b="1" u="sng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Процесс:</a:t>
            </a:r>
            <a:r>
              <a:rPr lang="ru-RU" sz="1200" b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планирования образовательного процесса и отслеживание</a:t>
            </a:r>
          </a:p>
          <a:p>
            <a:pPr>
              <a:spcAft>
                <a:spcPct val="0"/>
              </a:spcAft>
            </a:pPr>
            <a:r>
              <a:rPr lang="ru-RU" sz="1200" b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Границы процесса: </a:t>
            </a:r>
            <a:r>
              <a:rPr lang="ru-RU" sz="120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рабочая неделя (с понедельника по пятницу)</a:t>
            </a:r>
            <a:endParaRPr lang="ru-RU" sz="1200" b="1">
              <a:solidFill>
                <a:srgbClr val="002060"/>
              </a:solidFill>
              <a:latin typeface="Times New Roman" panose="02020603050405020304" pitchFamily="18" charset="0"/>
              <a:ea typeface="Times New Roman" pitchFamily="18" charset="0"/>
            </a:endParaRPr>
          </a:p>
          <a:p>
            <a:pPr>
              <a:spcAft>
                <a:spcPct val="0"/>
              </a:spcAft>
            </a:pPr>
            <a:r>
              <a:rPr lang="ru-RU" sz="1200" b="1" u="sng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Руководитель </a:t>
            </a:r>
            <a:r>
              <a:rPr lang="ru-RU" sz="1200" b="1" u="sng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бережливого проекта</a:t>
            </a:r>
            <a:r>
              <a:rPr lang="ru-RU" sz="1200" b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u="sng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старший воспитатель МБ ДОУ «Детский сад № 257»  Казанцева Е.Н.</a:t>
            </a:r>
            <a:endParaRPr lang="ru-RU" sz="120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 начала  проекта</a:t>
            </a:r>
            <a:r>
              <a:rPr lang="ru-RU" sz="1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26.06.2023 г.</a:t>
            </a:r>
          </a:p>
          <a:p>
            <a:r>
              <a:rPr lang="ru-RU" sz="1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 окончания проекта</a:t>
            </a:r>
            <a:r>
              <a:rPr lang="ru-RU" sz="1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30.12.2023 </a:t>
            </a:r>
            <a:r>
              <a:rPr lang="ru-RU" sz="1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263361" y="3182455"/>
            <a:ext cx="8640960" cy="9220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ru-RU" sz="1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>
                <a:solidFill>
                  <a:srgbClr val="002060"/>
                </a:solidFill>
              </a:rPr>
              <a:t> </a:t>
            </a:r>
            <a:r>
              <a:rPr lang="ru-RU" sz="1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Удобство использования документа в электронном варианте.</a:t>
            </a:r>
          </a:p>
          <a:p>
            <a:r>
              <a:rPr lang="ru-RU" sz="1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Отсутствие затрат на печатные материалы и бумагу.</a:t>
            </a:r>
          </a:p>
          <a:p>
            <a:r>
              <a:rPr lang="ru-RU" sz="1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Сокращение сроков обратной связи.</a:t>
            </a:r>
          </a:p>
          <a:p>
            <a:r>
              <a:rPr lang="ru-RU" sz="1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Возможность </a:t>
            </a:r>
            <a:r>
              <a:rPr lang="ru-RU" sz="1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своевременной корректировки поставленых задач воспитателем.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47650" y="5558468"/>
            <a:ext cx="8621713" cy="1130280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47650" y="5558468"/>
            <a:ext cx="1745349" cy="340519"/>
          </a:xfrm>
          <a:prstGeom prst="roundRect">
            <a:avLst/>
          </a:prstGeom>
          <a:solidFill>
            <a:srgbClr val="FFFF00"/>
          </a:solidFill>
          <a:ln>
            <a:solidFill>
              <a:srgbClr val="CC99FF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Эффекты проекта: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982" y="5807701"/>
            <a:ext cx="8612883" cy="768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11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Возможность использования информации в любом удобном месте </a:t>
            </a:r>
          </a:p>
          <a:p>
            <a:r>
              <a:rPr lang="ru-RU" sz="11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Своевременная корректировка задач для работы с определённым воспитанником</a:t>
            </a:r>
          </a:p>
          <a:p>
            <a:r>
              <a:rPr lang="ru-RU" sz="11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Повышение уровня усвоения учебного материала обучающимся</a:t>
            </a:r>
          </a:p>
        </p:txBody>
      </p:sp>
      <p:sp>
        <p:nvSpPr>
          <p:cNvPr id="16" name="Заголовок 1"/>
          <p:cNvSpPr txBox="1"/>
          <p:nvPr/>
        </p:nvSpPr>
        <p:spPr>
          <a:xfrm>
            <a:off x="498376" y="116956"/>
            <a:ext cx="8229600" cy="99412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>
                <a:solidFill>
                  <a:srgbClr val="002060"/>
                </a:solidFill>
              </a:rPr>
              <a:t>Паспорт </a:t>
            </a:r>
            <a:r>
              <a:rPr lang="ru-RU" sz="1400" b="1" smtClean="0">
                <a:solidFill>
                  <a:srgbClr val="002060"/>
                </a:solidFill>
              </a:rPr>
              <a:t>бережливого проекта</a:t>
            </a:r>
            <a:br>
              <a:rPr lang="ru-RU" sz="1400">
                <a:solidFill>
                  <a:srgbClr val="002060"/>
                </a:solidFill>
              </a:rPr>
            </a:br>
            <a:r>
              <a:rPr lang="ru-RU" sz="1400" u="sng">
                <a:solidFill>
                  <a:srgbClr val="002060"/>
                </a:solidFill>
              </a:rPr>
              <a:t>муниципальное бюджетное дошкольное образовательное учреждение </a:t>
            </a:r>
            <a:br>
              <a:rPr lang="ru-RU" sz="1400" u="sng">
                <a:solidFill>
                  <a:srgbClr val="002060"/>
                </a:solidFill>
              </a:rPr>
            </a:br>
            <a:r>
              <a:rPr lang="ru-RU" sz="1400" u="sng">
                <a:solidFill>
                  <a:srgbClr val="002060"/>
                </a:solidFill>
              </a:rPr>
              <a:t>«Детский сад №257» г. Новокузнецк</a:t>
            </a:r>
            <a:br>
              <a:rPr lang="ru-RU" sz="2335">
                <a:solidFill>
                  <a:srgbClr val="002060"/>
                </a:solidFill>
              </a:rPr>
            </a:br>
            <a:r>
              <a:rPr lang="ru-RU" sz="1400" b="1" u="sng">
                <a:solidFill>
                  <a:srgbClr val="002060"/>
                </a:solidFill>
              </a:rPr>
              <a:t> Оптимизация системы взаимосвязи учителя-логопеда  с воспитателями групп компенсирующей направлености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" name="Прямоугольник: скругленные углы 21"/>
          <p:cNvSpPr/>
          <p:nvPr/>
        </p:nvSpPr>
        <p:spPr>
          <a:xfrm>
            <a:off x="326524" y="3584194"/>
            <a:ext cx="8457690" cy="238825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: скругленные углы 20"/>
          <p:cNvSpPr/>
          <p:nvPr/>
        </p:nvSpPr>
        <p:spPr>
          <a:xfrm>
            <a:off x="290266" y="1544719"/>
            <a:ext cx="8530206" cy="12671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2339752" y="116632"/>
            <a:ext cx="4464496" cy="949787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616" name="Заголовок 2"/>
          <p:cNvSpPr>
            <a:spLocks noGrp="1"/>
          </p:cNvSpPr>
          <p:nvPr>
            <p:ph type="title"/>
          </p:nvPr>
        </p:nvSpPr>
        <p:spPr>
          <a:xfrm>
            <a:off x="244475" y="332656"/>
            <a:ext cx="8648700" cy="439738"/>
          </a:xfrm>
        </p:spPr>
        <p:txBody>
          <a:bodyPr>
            <a:normAutofit fontScale="90000"/>
          </a:bodyPr>
          <a:lstStyle/>
          <a:p>
            <a:r>
              <a:rPr lang="ru-RU"/>
              <a:t>Команда проекта </a:t>
            </a:r>
          </a:p>
        </p:txBody>
      </p:sp>
      <p:sp>
        <p:nvSpPr>
          <p:cNvPr id="19" name="Rectangle 53"/>
          <p:cNvSpPr txBox="1">
            <a:spLocks noChangeArrowheads="1"/>
          </p:cNvSpPr>
          <p:nvPr/>
        </p:nvSpPr>
        <p:spPr bwMode="auto">
          <a:xfrm>
            <a:off x="2881064" y="1990905"/>
            <a:ext cx="3428001" cy="30777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>
            <a:spAutoFit/>
          </a:bodyPr>
          <a:lstStyle>
            <a:lvl1pPr defTabSz="8953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93675" indent="-192405" defTabSz="8953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57200" indent="-262255" defTabSz="8953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614680" indent="-155575" defTabSz="8953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749300" indent="-130175" defTabSz="8953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206500" indent="-130175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63700" indent="-130175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120900" indent="-130175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578100" indent="-130175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rgbClr val="002960"/>
              </a:buClr>
              <a:defRPr/>
            </a:pPr>
            <a:r>
              <a:rPr lang="ru-RU" sz="2000" u="sng">
                <a:latin typeface="Times New Roman" panose="02020603050405020304" pitchFamily="18" charset="0"/>
                <a:ea typeface="Times New Roman" panose="02020603050405020304" pitchFamily="18" charset="0"/>
              </a:rPr>
              <a:t>Казанцева Екатерина Наиловна</a:t>
            </a:r>
            <a:endParaRPr lang="ru-RU" altLang="ru-RU" sz="2000" kern="0">
              <a:solidFill>
                <a:srgbClr val="00295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z="1400" smtClean="0"/>
              <a:t>4</a:t>
            </a:fld>
            <a:endParaRPr lang="ru-RU" sz="1400"/>
          </a:p>
        </p:txBody>
      </p:sp>
      <p:sp>
        <p:nvSpPr>
          <p:cNvPr id="46" name="Rectangle 53"/>
          <p:cNvSpPr txBox="1">
            <a:spLocks noChangeArrowheads="1"/>
          </p:cNvSpPr>
          <p:nvPr/>
        </p:nvSpPr>
        <p:spPr bwMode="auto">
          <a:xfrm>
            <a:off x="6948264" y="4203138"/>
            <a:ext cx="3495820" cy="147732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numCol="2">
            <a:spAutoFit/>
          </a:bodyPr>
          <a:lstStyle>
            <a:lvl1pPr defTabSz="8953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93675" indent="-192405" defTabSz="8953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57200" indent="-262255" defTabSz="8953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614680" indent="-155575" defTabSz="8953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749300" indent="-130175" defTabSz="8953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206500" indent="-130175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63700" indent="-130175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120900" indent="-130175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578100" indent="-130175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002960"/>
              </a:buClr>
              <a:defRPr/>
            </a:pPr>
            <a:r>
              <a:rPr lang="ru-RU" sz="1600" u="sng" err="1">
                <a:latin typeface="Times New Roman" panose="02020603050405020304" pitchFamily="18" charset="0"/>
                <a:ea typeface="Times New Roman" panose="02020603050405020304" pitchFamily="18" charset="0"/>
              </a:rPr>
              <a:t>Шаповалова Ю.Н.,  </a:t>
            </a:r>
          </a:p>
          <a:p>
            <a:pPr>
              <a:buClr>
                <a:srgbClr val="002960"/>
              </a:buClr>
              <a:defRPr/>
            </a:pPr>
            <a:r>
              <a:rPr lang="ru-RU" sz="1600" u="sng">
                <a:latin typeface="Times New Roman" panose="02020603050405020304" pitchFamily="18" charset="0"/>
                <a:ea typeface="Times New Roman" panose="02020603050405020304" pitchFamily="18" charset="0"/>
              </a:rPr>
              <a:t>Лобанова Т.Ю.,  </a:t>
            </a:r>
          </a:p>
          <a:p>
            <a:pPr>
              <a:buClr>
                <a:srgbClr val="002960"/>
              </a:buClr>
              <a:defRPr/>
            </a:pPr>
            <a:r>
              <a:rPr lang="ru-RU" sz="1600" u="sng">
                <a:latin typeface="Times New Roman" panose="02020603050405020304" pitchFamily="18" charset="0"/>
                <a:ea typeface="Times New Roman" panose="02020603050405020304" pitchFamily="18" charset="0"/>
              </a:rPr>
              <a:t>Гончарова Н.В., </a:t>
            </a:r>
          </a:p>
          <a:p>
            <a:pPr>
              <a:buClr>
                <a:srgbClr val="002960"/>
              </a:buClr>
              <a:defRPr/>
            </a:pPr>
            <a:r>
              <a:rPr lang="ru-RU" sz="1600" u="sng">
                <a:latin typeface="Times New Roman" panose="02020603050405020304" pitchFamily="18" charset="0"/>
                <a:ea typeface="Times New Roman" panose="02020603050405020304" pitchFamily="18" charset="0"/>
              </a:rPr>
              <a:t>Кузякина И.В., </a:t>
            </a:r>
          </a:p>
          <a:p>
            <a:pPr>
              <a:buClr>
                <a:srgbClr val="002960"/>
              </a:buClr>
              <a:defRPr/>
            </a:pPr>
            <a:r>
              <a:rPr lang="ru-RU" sz="1600" u="sng">
                <a:latin typeface="Times New Roman" panose="02020603050405020304" pitchFamily="18" charset="0"/>
                <a:ea typeface="Times New Roman" panose="02020603050405020304" pitchFamily="18" charset="0"/>
              </a:rPr>
              <a:t>Киселева А.Г., </a:t>
            </a:r>
          </a:p>
          <a:p>
            <a:pPr>
              <a:buClr>
                <a:srgbClr val="002960"/>
              </a:buClr>
              <a:defRPr/>
            </a:pPr>
            <a:r>
              <a:rPr lang="ru-RU" sz="1600" u="sng">
                <a:latin typeface="Times New Roman" panose="02020603050405020304" pitchFamily="18" charset="0"/>
                <a:ea typeface="Times New Roman" panose="02020603050405020304" pitchFamily="18" charset="0"/>
              </a:rPr>
              <a:t>Красикова Е.С</a:t>
            </a:r>
            <a:r>
              <a:rPr lang="ru-RU" sz="1600" u="sng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1600" u="sng">
              <a:latin typeface="Times New Roman" panose="02020603050405020304" pitchFamily="18" charset="0"/>
              <a:ea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52009" y="1534791"/>
            <a:ext cx="3240637" cy="352425"/>
          </a:xfrm>
          <a:prstGeom prst="roundRect">
            <a:avLst>
              <a:gd name="adj" fmla="val 22007"/>
            </a:avLst>
          </a:prstGeom>
          <a:solidFill>
            <a:srgbClr val="FFFF00"/>
          </a:solidFill>
          <a:ln>
            <a:solidFill>
              <a:srgbClr val="CC99FF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</a:t>
            </a:r>
            <a:r>
              <a:rPr lang="ru-RU" sz="1400" b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бережливого</a:t>
            </a:r>
            <a:r>
              <a:rPr lang="ru-RU" sz="14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  <a:r>
              <a:rPr lang="ru-RU" sz="14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27518" y="3603734"/>
            <a:ext cx="2306763" cy="352425"/>
          </a:xfrm>
          <a:prstGeom prst="roundRect">
            <a:avLst>
              <a:gd name="adj" fmla="val 22007"/>
            </a:avLst>
          </a:prstGeom>
          <a:solidFill>
            <a:srgbClr val="FFFF00"/>
          </a:solidFill>
          <a:ln>
            <a:solidFill>
              <a:srgbClr val="CC99FF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группа проекта: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627022" y="3975699"/>
            <a:ext cx="26820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2960"/>
              </a:buClr>
              <a:defRPr/>
            </a:pPr>
            <a:r>
              <a:rPr lang="ru-RU" sz="1600" u="sng">
                <a:latin typeface="Times New Roman" panose="02020603050405020304" pitchFamily="18" charset="0"/>
                <a:ea typeface="Times New Roman" panose="02020603050405020304" pitchFamily="18" charset="0"/>
              </a:rPr>
              <a:t>Шумакова Ю.А., </a:t>
            </a:r>
          </a:p>
          <a:p>
            <a:pPr>
              <a:buClr>
                <a:srgbClr val="002960"/>
              </a:buClr>
              <a:defRPr/>
            </a:pPr>
            <a:r>
              <a:rPr lang="ru-RU" sz="1600" u="sng" err="1">
                <a:latin typeface="Times New Roman" panose="02020603050405020304" pitchFamily="18" charset="0"/>
                <a:ea typeface="Times New Roman" panose="02020603050405020304" pitchFamily="18" charset="0"/>
              </a:rPr>
              <a:t>Гаденова Н.А., </a:t>
            </a:r>
          </a:p>
          <a:p>
            <a:pPr>
              <a:buClr>
                <a:srgbClr val="002960"/>
              </a:buClr>
              <a:defRPr/>
            </a:pPr>
            <a:r>
              <a:rPr lang="ru-RU" sz="1600" u="sng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Мецлер Т.В, </a:t>
            </a:r>
          </a:p>
          <a:p>
            <a:pPr>
              <a:buClr>
                <a:srgbClr val="002960"/>
              </a:buClr>
              <a:defRPr/>
            </a:pPr>
            <a:r>
              <a:rPr lang="ru-RU" sz="1600" u="sng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Нечаева </a:t>
            </a:r>
            <a:r>
              <a:rPr lang="ru-RU" sz="1600" u="sng">
                <a:latin typeface="Times New Roman" panose="02020603050405020304" pitchFamily="18" charset="0"/>
                <a:ea typeface="Times New Roman" panose="02020603050405020304" pitchFamily="18" charset="0"/>
              </a:rPr>
              <a:t>Е.С., </a:t>
            </a:r>
          </a:p>
          <a:p>
            <a:pPr>
              <a:buClr>
                <a:srgbClr val="002960"/>
              </a:buClr>
              <a:defRPr/>
            </a:pPr>
            <a:r>
              <a:rPr lang="ru-RU" sz="1600" u="sng">
                <a:latin typeface="Times New Roman" panose="02020603050405020304" pitchFamily="18" charset="0"/>
                <a:ea typeface="Times New Roman" panose="02020603050405020304" pitchFamily="18" charset="0"/>
              </a:rPr>
              <a:t>Фадеева Е.И.</a:t>
            </a:r>
            <a:endParaRPr lang="ru-RU" altLang="ru-RU" sz="1600" b="1" kern="0">
              <a:solidFill>
                <a:srgbClr val="00295C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6044" y="4156972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rgbClr val="002960"/>
              </a:buClr>
              <a:defRPr/>
            </a:pPr>
            <a:r>
              <a:rPr lang="ru-RU" sz="1600" u="sng">
                <a:latin typeface="Times New Roman" panose="02020603050405020304" pitchFamily="18" charset="0"/>
                <a:ea typeface="Times New Roman" panose="02020603050405020304" pitchFamily="18" charset="0"/>
              </a:rPr>
              <a:t>Копытова Е.Т., </a:t>
            </a:r>
          </a:p>
          <a:p>
            <a:pPr>
              <a:buClr>
                <a:srgbClr val="002960"/>
              </a:buClr>
              <a:defRPr/>
            </a:pPr>
            <a:r>
              <a:rPr lang="ru-RU" sz="1600" u="sng" err="1">
                <a:latin typeface="Times New Roman" panose="02020603050405020304" pitchFamily="18" charset="0"/>
                <a:ea typeface="Times New Roman" panose="02020603050405020304" pitchFamily="18" charset="0"/>
              </a:rPr>
              <a:t>Бурдюгова Г.В., </a:t>
            </a:r>
          </a:p>
          <a:p>
            <a:pPr>
              <a:buClr>
                <a:srgbClr val="002960"/>
              </a:buClr>
              <a:defRPr/>
            </a:pPr>
            <a:r>
              <a:rPr lang="ru-RU" sz="1600" u="sng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Епанчинцева </a:t>
            </a:r>
            <a:r>
              <a:rPr lang="ru-RU" sz="1600" u="sng">
                <a:latin typeface="Times New Roman" panose="02020603050405020304" pitchFamily="18" charset="0"/>
                <a:ea typeface="Times New Roman" panose="02020603050405020304" pitchFamily="18" charset="0"/>
              </a:rPr>
              <a:t>Е.Г., </a:t>
            </a:r>
          </a:p>
          <a:p>
            <a:pPr>
              <a:buClr>
                <a:srgbClr val="002960"/>
              </a:buClr>
              <a:defRPr/>
            </a:pPr>
            <a:r>
              <a:rPr lang="ru-RU" sz="1600" u="sng">
                <a:latin typeface="Times New Roman" panose="02020603050405020304" pitchFamily="18" charset="0"/>
                <a:ea typeface="Times New Roman" panose="02020603050405020304" pitchFamily="18" charset="0"/>
              </a:rPr>
              <a:t>Данилова А.Г., </a:t>
            </a:r>
          </a:p>
          <a:p>
            <a:pPr>
              <a:buClr>
                <a:srgbClr val="002960"/>
              </a:buClr>
              <a:defRPr/>
            </a:pPr>
            <a:r>
              <a:rPr lang="ru-RU" sz="1600" u="sng">
                <a:latin typeface="Times New Roman" panose="02020603050405020304" pitchFamily="18" charset="0"/>
                <a:ea typeface="Times New Roman" panose="02020603050405020304" pitchFamily="18" charset="0"/>
              </a:rPr>
              <a:t>Грищенко В.С.,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Прямоугольник 2"/>
          <p:cNvSpPr/>
          <p:nvPr/>
        </p:nvSpPr>
        <p:spPr>
          <a:xfrm>
            <a:off x="6837123" y="1662730"/>
            <a:ext cx="821690" cy="42862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>
                <a:solidFill>
                  <a:srgbClr val="002060"/>
                </a:solidFill>
              </a:rPr>
              <a:t>ПРОБЛЕМА 3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15545" y="1769499"/>
            <a:ext cx="828675" cy="42862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>
                <a:solidFill>
                  <a:srgbClr val="002060"/>
                </a:solidFill>
              </a:rPr>
              <a:t>ПРОБЛЕМА 1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96598" y="3657088"/>
            <a:ext cx="857250" cy="35718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>
                <a:solidFill>
                  <a:srgbClr val="002060"/>
                </a:solidFill>
              </a:rPr>
              <a:t>ПРОБЛЕМА 4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77921" y="1662730"/>
            <a:ext cx="825500" cy="42862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>
                <a:solidFill>
                  <a:srgbClr val="002060"/>
                </a:solidFill>
              </a:rPr>
              <a:t>ПРОБЛЕМА</a:t>
            </a:r>
          </a:p>
          <a:p>
            <a:pPr algn="ctr">
              <a:defRPr/>
            </a:pPr>
            <a:r>
              <a:rPr lang="ru-RU" sz="900" b="1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8" name="Номер слайда 3"/>
          <p:cNvSpPr txBox="1"/>
          <p:nvPr/>
        </p:nvSpPr>
        <p:spPr>
          <a:xfrm>
            <a:off x="8643938" y="6500813"/>
            <a:ext cx="347662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C6AD84BC-1C92-40E1-BB26-D97B88C36DAF}" type="slidenum">
              <a:rPr lang="ru-RU" b="1" smtClean="0">
                <a:solidFill>
                  <a:schemeClr val="accent5">
                    <a:lumMod val="50000"/>
                  </a:schemeClr>
                </a:solidFill>
              </a:rPr>
              <a:t>5</a:t>
            </a:fld>
            <a:endParaRPr lang="ru-RU" b="1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Заголовок 1"/>
          <p:cNvSpPr txBox="1"/>
          <p:nvPr/>
        </p:nvSpPr>
        <p:spPr>
          <a:xfrm>
            <a:off x="133350" y="333375"/>
            <a:ext cx="8470900" cy="647700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anose="020b06030201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anose="020b06030201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anose="020b06030201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anose="020b06030201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anose="020b06030201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anose="020b06030201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anose="020b06030201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anose="020b0603020102020204" pitchFamily="34" charset="0"/>
              </a:defRPr>
            </a:lvl9pPr>
          </a:lstStyle>
          <a:p>
            <a:pPr algn="ctr">
              <a:defRPr/>
            </a:pPr>
            <a:br>
              <a:rPr lang="ru-RU" sz="3000" b="1">
                <a:solidFill>
                  <a:schemeClr val="tx1"/>
                </a:solidFill>
                <a:latin typeface="Franklin Gothic Medium" panose="020b0603020102020204" pitchFamily="34" charset="0"/>
              </a:rPr>
            </a:br>
            <a:endParaRPr lang="ru-RU" sz="3000" b="1">
              <a:solidFill>
                <a:schemeClr val="tx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Стрелка вправо 16"/>
          <p:cNvSpPr/>
          <p:nvPr/>
        </p:nvSpPr>
        <p:spPr>
          <a:xfrm>
            <a:off x="2772889" y="2591519"/>
            <a:ext cx="288925" cy="215900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Стрелка вправо 22"/>
          <p:cNvSpPr/>
          <p:nvPr/>
        </p:nvSpPr>
        <p:spPr>
          <a:xfrm>
            <a:off x="5402703" y="2638745"/>
            <a:ext cx="287337" cy="215900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право 25"/>
          <p:cNvSpPr/>
          <p:nvPr/>
        </p:nvSpPr>
        <p:spPr>
          <a:xfrm>
            <a:off x="8481482" y="2639324"/>
            <a:ext cx="287337" cy="215900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TextBox 48"/>
          <p:cNvSpPr txBox="1">
            <a:spLocks noChangeArrowheads="1"/>
          </p:cNvSpPr>
          <p:nvPr/>
        </p:nvSpPr>
        <p:spPr bwMode="auto">
          <a:xfrm>
            <a:off x="2297503" y="5888983"/>
            <a:ext cx="4608513" cy="2762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ru-RU" altLang="ru-RU" sz="1200" b="1">
                <a:solidFill>
                  <a:srgbClr val="C00000"/>
                </a:solidFill>
                <a:latin typeface="Calibri" panose="020f0502020204030204" pitchFamily="34" charset="0"/>
              </a:rPr>
              <a:t>ВПП (время протекания процесса)  – 2 недель – 3 недели.</a:t>
            </a: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216312"/>
              </p:ext>
            </p:extLst>
          </p:nvPr>
        </p:nvGraphicFramePr>
        <p:xfrm>
          <a:off x="495520" y="2300297"/>
          <a:ext cx="2101078" cy="85553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1010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57509">
                <a:tc>
                  <a:txBody>
                    <a:bodyPr vert="horz" wrap="square"/>
                    <a:lstStyle/>
                    <a:p>
                      <a:pPr algn="ctr">
                        <a:defRPr/>
                      </a:pPr>
                      <a:r>
                        <a:rPr lang="ru-RU" sz="900" b="1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Для начала работы необходимо распечатать материал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9779">
                <a:tc>
                  <a:txBody>
                    <a:bodyPr vert="horz" wrap="square"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9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Большой расход бумаги и расходного материала для принтера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404844"/>
              </p:ext>
            </p:extLst>
          </p:nvPr>
        </p:nvGraphicFramePr>
        <p:xfrm>
          <a:off x="3307666" y="2301810"/>
          <a:ext cx="1987153" cy="864374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9871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32002">
                <a:tc>
                  <a:txBody>
                    <a:bodyPr vert="horz" wrap="square"/>
                    <a:lstStyle/>
                    <a:p>
                      <a:pPr algn="ctr">
                        <a:defRPr/>
                      </a:pPr>
                      <a:r>
                        <a:rPr lang="ru-RU" sz="900" b="1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Документы заполняются каждым педагогом по очереди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8614">
                <a:tc>
                  <a:txBody>
                    <a:bodyPr vert="horz" wrap="square"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9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Перерасход времени, затраченного на заполнение документации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110647"/>
              </p:ext>
            </p:extLst>
          </p:nvPr>
        </p:nvGraphicFramePr>
        <p:xfrm>
          <a:off x="6213553" y="2300297"/>
          <a:ext cx="2068830" cy="972203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0688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40877">
                <a:tc>
                  <a:txBody>
                    <a:bodyPr vert="horz" wrap="square"/>
                    <a:lstStyle/>
                    <a:p>
                      <a:pPr algn="ctr">
                        <a:defRPr/>
                      </a:pPr>
                      <a:r>
                        <a:rPr lang="ru-RU" sz="900" b="1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Бумажную документацию нужно  определенное время хранить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6443">
                <a:tc>
                  <a:txBody>
                    <a:bodyPr vert="horz" wrap="square"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9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Отсутствие дополнительного места для хранения документации и архива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070086"/>
              </p:ext>
            </p:extLst>
          </p:nvPr>
        </p:nvGraphicFramePr>
        <p:xfrm>
          <a:off x="1583121" y="4167111"/>
          <a:ext cx="2866401" cy="1182831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8664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97805">
                <a:tc>
                  <a:txBody>
                    <a:bodyPr vert="horz" wrap="square"/>
                    <a:lstStyle/>
                    <a:p>
                      <a:pPr algn="ctr">
                        <a:defRPr/>
                      </a:pPr>
                      <a:r>
                        <a:rPr lang="ru-RU" sz="900" b="1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Ограниченный доступ  к информации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5026">
                <a:tc>
                  <a:txBody>
                    <a:bodyPr vert="horz" wrap="square"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9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Затрудненный доступ к информации о проблемах развития обучающегося, выявленых другими специалистами, так как бумажный вариант хранится у определенного педагога.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16881"/>
              </p:ext>
            </p:extLst>
          </p:nvPr>
        </p:nvGraphicFramePr>
        <p:xfrm>
          <a:off x="5720278" y="4232992"/>
          <a:ext cx="1987153" cy="105106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9871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24189">
                <a:tc>
                  <a:txBody>
                    <a:bodyPr vert="horz" wrap="square"/>
                    <a:lstStyle/>
                    <a:p>
                      <a:pPr algn="ctr">
                        <a:defRPr/>
                      </a:pPr>
                      <a:r>
                        <a:rPr lang="ru-RU" sz="900" b="1">
                          <a:solidFill>
                            <a:srgbClr val="002060"/>
                          </a:solidFill>
                          <a:cs typeface="Arial" panose="020b0604020202020204" pitchFamily="34" charset="0"/>
                        </a:rPr>
                        <a:t>Бумажный материал при передаче из рук в руки может потерятся</a:t>
                      </a:r>
                      <a:endParaRPr lang="ru-RU" sz="900" b="1">
                        <a:solidFill>
                          <a:srgbClr val="002060"/>
                        </a:solidFill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6879">
                <a:tc>
                  <a:txBody>
                    <a:bodyPr vert="horz" wrap="square"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9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Утеря бумажной документации</a:t>
                      </a:r>
                    </a:p>
                    <a:p>
                      <a:pPr algn="ctr"/>
                      <a:endParaRPr lang="ru-RU" sz="9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90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4" name="Прямоугольник 33"/>
          <p:cNvSpPr/>
          <p:nvPr/>
        </p:nvSpPr>
        <p:spPr>
          <a:xfrm>
            <a:off x="6321425" y="3687346"/>
            <a:ext cx="784860" cy="3606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>
                <a:solidFill>
                  <a:srgbClr val="002060"/>
                </a:solidFill>
              </a:rPr>
              <a:t>ПРОБЛЕМА 5</a:t>
            </a:r>
          </a:p>
        </p:txBody>
      </p:sp>
      <p:sp>
        <p:nvSpPr>
          <p:cNvPr id="38" name="Стрелка вправо 39"/>
          <p:cNvSpPr/>
          <p:nvPr/>
        </p:nvSpPr>
        <p:spPr>
          <a:xfrm>
            <a:off x="1085833" y="4732960"/>
            <a:ext cx="287337" cy="215900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9" name="Стрелка вправо 40"/>
          <p:cNvSpPr/>
          <p:nvPr/>
        </p:nvSpPr>
        <p:spPr>
          <a:xfrm>
            <a:off x="4869423" y="4650576"/>
            <a:ext cx="287337" cy="215900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1351982" y="225897"/>
            <a:ext cx="6297162" cy="814481"/>
          </a:xfrm>
          <a:prstGeom prst="roundRect">
            <a:avLst>
              <a:gd name="adj" fmla="val 22007"/>
            </a:avLst>
          </a:prstGeom>
          <a:solidFill>
            <a:srgbClr val="FFFF00"/>
          </a:solidFill>
          <a:ln>
            <a:solidFill>
              <a:srgbClr val="CC99FF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Карта текущего состояния процесса «Оптимизация системы взаимосвязи учителя-логопеда с воспитателями групп компенсирующей напрвлености»</a:t>
            </a:r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582344" y="6312612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351982" y="225897"/>
            <a:ext cx="6297162" cy="669608"/>
          </a:xfrm>
          <a:prstGeom prst="roundRect">
            <a:avLst>
              <a:gd name="adj" fmla="val 22007"/>
            </a:avLst>
          </a:prstGeom>
          <a:solidFill>
            <a:srgbClr val="FFFF00"/>
          </a:solidFill>
          <a:ln>
            <a:solidFill>
              <a:srgbClr val="CC99FF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в предметную область</a:t>
            </a:r>
            <a:br>
              <a:rPr lang="ru-RU" sz="16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(описание ситуации «как есть»)</a:t>
            </a:r>
          </a:p>
        </p:txBody>
      </p:sp>
      <p:sp>
        <p:nvSpPr>
          <p:cNvPr id="5" name="Заголовок 1"/>
          <p:cNvSpPr txBox="1"/>
          <p:nvPr/>
        </p:nvSpPr>
        <p:spPr>
          <a:xfrm>
            <a:off x="2976078" y="1004166"/>
            <a:ext cx="3191843" cy="55086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Пирамида проблем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1368695" y="1506432"/>
          <a:ext cx="6406607" cy="5043861"/>
        </p:xfrm>
        <a:graphic>
          <a:graphicData uri="http://schemas.openxmlformats.org/drawingml/2006/diagram">
            <dgm:relIds xmlns:dgm="http://schemas.openxmlformats.org/drawingml/2006/diagram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 rot="18193944">
            <a:off x="3119524" y="2015362"/>
            <a:ext cx="1341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/>
              <a:t>Федеральный </a:t>
            </a:r>
          </a:p>
          <a:p>
            <a:pPr algn="ctr"/>
            <a:r>
              <a:rPr lang="ru-RU" sz="1400"/>
              <a:t>уровень</a:t>
            </a:r>
          </a:p>
        </p:txBody>
      </p:sp>
      <p:sp>
        <p:nvSpPr>
          <p:cNvPr id="9" name="TextBox 8"/>
          <p:cNvSpPr txBox="1"/>
          <p:nvPr/>
        </p:nvSpPr>
        <p:spPr>
          <a:xfrm rot="18193944">
            <a:off x="2132109" y="3523508"/>
            <a:ext cx="1341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/>
              <a:t>Региональный </a:t>
            </a:r>
          </a:p>
          <a:p>
            <a:pPr algn="ctr"/>
            <a:r>
              <a:rPr lang="ru-RU" sz="1400"/>
              <a:t>уровень</a:t>
            </a:r>
          </a:p>
        </p:txBody>
      </p:sp>
      <p:sp>
        <p:nvSpPr>
          <p:cNvPr id="10" name="TextBox 9"/>
          <p:cNvSpPr txBox="1"/>
          <p:nvPr/>
        </p:nvSpPr>
        <p:spPr>
          <a:xfrm rot="18193944">
            <a:off x="959284" y="5167947"/>
            <a:ext cx="1341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/>
              <a:t>Уровень</a:t>
            </a:r>
          </a:p>
          <a:p>
            <a:pPr algn="ctr"/>
            <a:r>
              <a:rPr lang="ru-RU" sz="1400"/>
              <a:t>организации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0F233471-25E3-4810-98FD-925BCF1C21C7}"/>
              </a:ext>
            </a:extLst>
          </p:cNvPr>
          <p:cNvSpPr/>
          <p:nvPr/>
        </p:nvSpPr>
        <p:spPr>
          <a:xfrm>
            <a:off x="2411760" y="4991796"/>
            <a:ext cx="46085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>
                <a:cs typeface="Arial" panose="020b0604020202020204" pitchFamily="34" charset="0"/>
              </a:rPr>
              <a:t>1 Большой расход бумаги и расходного материала для принтера</a:t>
            </a:r>
          </a:p>
          <a:p>
            <a:pPr>
              <a:defRPr/>
            </a:pPr>
            <a:r>
              <a:rPr lang="ru-RU" sz="1200">
                <a:cs typeface="Arial" panose="020b0604020202020204" pitchFamily="34" charset="0"/>
              </a:rPr>
              <a:t>2 Перерасход времени, затраченного на заполнение документации</a:t>
            </a:r>
          </a:p>
          <a:p>
            <a:pPr>
              <a:defRPr/>
            </a:pPr>
            <a:r>
              <a:rPr lang="ru-RU" sz="1200">
                <a:cs typeface="Arial" panose="020b0604020202020204" pitchFamily="34" charset="0"/>
              </a:rPr>
              <a:t>3 Отсутствие дополнительного места для хранения документации и архива</a:t>
            </a:r>
          </a:p>
          <a:p>
            <a:pPr>
              <a:defRPr/>
            </a:pPr>
            <a:r>
              <a:rPr lang="ru-RU" sz="1200">
                <a:cs typeface="Arial" panose="020b0604020202020204" pitchFamily="34" charset="0"/>
              </a:rPr>
              <a:t>4 Затрудненный доступ к информации о проблемах развития обучающегося, </a:t>
            </a:r>
          </a:p>
          <a:p>
            <a:pPr>
              <a:defRPr/>
            </a:pPr>
            <a:r>
              <a:rPr lang="ru-RU" sz="1200">
                <a:cs typeface="Arial" panose="020b0604020202020204" pitchFamily="34" charset="0"/>
              </a:rPr>
              <a:t>5 Утеря бумажной документации</a:t>
            </a:r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Прямоугольник: скругленные углы 12"/>
          <p:cNvSpPr/>
          <p:nvPr/>
        </p:nvSpPr>
        <p:spPr>
          <a:xfrm>
            <a:off x="4968815" y="3950449"/>
            <a:ext cx="3747264" cy="153213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: скругленные углы 11"/>
          <p:cNvSpPr/>
          <p:nvPr/>
        </p:nvSpPr>
        <p:spPr>
          <a:xfrm>
            <a:off x="583936" y="3950448"/>
            <a:ext cx="3868045" cy="153213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углы 10"/>
          <p:cNvSpPr/>
          <p:nvPr/>
        </p:nvSpPr>
        <p:spPr>
          <a:xfrm>
            <a:off x="4894612" y="1538373"/>
            <a:ext cx="3747264" cy="123206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499160" y="1447383"/>
            <a:ext cx="3528392" cy="123900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38493" y="6254980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56081" y="1597079"/>
            <a:ext cx="34563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Разработка необходимой документации в электронном виде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64438" y="1779170"/>
            <a:ext cx="35774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 педагогов по форме заполнения документации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95784" y="4284256"/>
            <a:ext cx="38680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Открыть доступ </a:t>
            </a:r>
            <a:r>
              <a:rPr lang="ru-RU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всемем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педагогам, которым необходимо внести данные 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206640" y="4249281"/>
            <a:ext cx="3435236" cy="961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</a:pPr>
            <a:r>
              <a:rPr lang="ru-RU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Заполнение документации каждым педагогов, в удобное время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51982" y="225897"/>
            <a:ext cx="6297162" cy="528638"/>
          </a:xfrm>
          <a:prstGeom prst="roundRect">
            <a:avLst>
              <a:gd name="adj" fmla="val 22007"/>
            </a:avLst>
          </a:prstGeom>
          <a:solidFill>
            <a:srgbClr val="FFFF00"/>
          </a:solidFill>
          <a:ln>
            <a:solidFill>
              <a:srgbClr val="CC99FF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мероприятий по устранению проблем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90345" y="1019637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736186" y="986500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2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88219" y="3528935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3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4856967" y="3528935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4</a:t>
            </a:r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423419" y="136525"/>
            <a:ext cx="6297162" cy="528638"/>
          </a:xfrm>
          <a:prstGeom prst="roundRect">
            <a:avLst>
              <a:gd name="adj" fmla="val 22007"/>
            </a:avLst>
          </a:prstGeom>
          <a:solidFill>
            <a:srgbClr val="FFFF00"/>
          </a:solidFill>
          <a:ln>
            <a:solidFill>
              <a:srgbClr val="CC99FF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u="sng">
                <a:solidFill>
                  <a:schemeClr val="accent6">
                    <a:lumMod val="50000"/>
                  </a:schemeClr>
                </a:solidFill>
              </a:rPr>
              <a:t>Оптимизация системы взаимосвязи</a:t>
            </a:r>
            <a:endParaRPr lang="ru-RU" sz="2400" b="1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: скругленные углы 4"/>
          <p:cNvSpPr/>
          <p:nvPr/>
        </p:nvSpPr>
        <p:spPr>
          <a:xfrm>
            <a:off x="472400" y="1626621"/>
            <a:ext cx="3955584" cy="488308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5292079" y="1583883"/>
            <a:ext cx="3410483" cy="496855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763688" y="944877"/>
            <a:ext cx="1060350" cy="528638"/>
          </a:xfrm>
          <a:prstGeom prst="roundRect">
            <a:avLst>
              <a:gd name="adj" fmla="val 22007"/>
            </a:avLst>
          </a:prstGeom>
          <a:solidFill>
            <a:srgbClr val="FFFF00"/>
          </a:solidFill>
          <a:ln>
            <a:solidFill>
              <a:srgbClr val="CC99FF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было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52915" y="935229"/>
            <a:ext cx="1060350" cy="528638"/>
          </a:xfrm>
          <a:prstGeom prst="roundRect">
            <a:avLst>
              <a:gd name="adj" fmla="val 22007"/>
            </a:avLst>
          </a:prstGeom>
          <a:solidFill>
            <a:srgbClr val="FFFF00"/>
          </a:solidFill>
          <a:ln>
            <a:solidFill>
              <a:srgbClr val="CC99FF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стало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C93BB1B-9EBF-42B6-A774-16E5DD3557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051"/>
          <a:stretch>
            <a:fillRect/>
          </a:stretch>
        </p:blipFill>
        <p:spPr>
          <a:xfrm>
            <a:off x="755576" y="2004829"/>
            <a:ext cx="3533248" cy="2864331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F7317E23-9C73-4FCA-B831-E4A00EEEFF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88" r="35038"/>
          <a:stretch>
            <a:fillRect/>
          </a:stretch>
        </p:blipFill>
        <p:spPr>
          <a:xfrm>
            <a:off x="5475449" y="1926349"/>
            <a:ext cx="3101937" cy="4094939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351982" y="225897"/>
            <a:ext cx="6297162" cy="528638"/>
          </a:xfrm>
          <a:prstGeom prst="roundRect">
            <a:avLst>
              <a:gd name="adj" fmla="val 22007"/>
            </a:avLst>
          </a:prstGeom>
          <a:solidFill>
            <a:srgbClr val="FFFF00"/>
          </a:solidFill>
          <a:ln>
            <a:solidFill>
              <a:srgbClr val="CC99FF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u="sng">
                <a:solidFill>
                  <a:schemeClr val="accent6">
                    <a:lumMod val="50000"/>
                  </a:schemeClr>
                </a:solidFill>
              </a:rPr>
              <a:t>Оптимизация системы взаимосвязи</a:t>
            </a:r>
            <a:endParaRPr lang="ru-RU" sz="2400" b="1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: скругленные углы 3"/>
          <p:cNvSpPr/>
          <p:nvPr/>
        </p:nvSpPr>
        <p:spPr>
          <a:xfrm>
            <a:off x="611560" y="1658025"/>
            <a:ext cx="3528392" cy="488308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: скругленные углы 4"/>
          <p:cNvSpPr/>
          <p:nvPr/>
        </p:nvSpPr>
        <p:spPr>
          <a:xfrm>
            <a:off x="5004048" y="1644561"/>
            <a:ext cx="3528392" cy="496855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763688" y="944877"/>
            <a:ext cx="1060350" cy="528638"/>
          </a:xfrm>
          <a:prstGeom prst="roundRect">
            <a:avLst>
              <a:gd name="adj" fmla="val 22007"/>
            </a:avLst>
          </a:prstGeom>
          <a:solidFill>
            <a:srgbClr val="FFFF00"/>
          </a:solidFill>
          <a:ln>
            <a:solidFill>
              <a:srgbClr val="CC99FF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было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52915" y="935229"/>
            <a:ext cx="1060350" cy="528638"/>
          </a:xfrm>
          <a:prstGeom prst="roundRect">
            <a:avLst>
              <a:gd name="adj" fmla="val 22007"/>
            </a:avLst>
          </a:prstGeom>
          <a:solidFill>
            <a:srgbClr val="FFFF00"/>
          </a:solidFill>
          <a:ln>
            <a:solidFill>
              <a:srgbClr val="CC99FF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стало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5EA0DF91-A17D-47D1-86D7-4E1D17B6A8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01"/>
          <a:stretch>
            <a:fillRect/>
          </a:stretch>
        </p:blipFill>
        <p:spPr>
          <a:xfrm>
            <a:off x="842987" y="1965267"/>
            <a:ext cx="3065537" cy="412803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A57FCD1B-CEB4-43FD-99AC-0C94A81EFE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300"/>
          <a:stretch>
            <a:fillRect/>
          </a:stretch>
        </p:blipFill>
        <p:spPr>
          <a:xfrm>
            <a:off x="5155765" y="1965267"/>
            <a:ext cx="3224957" cy="412803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THINKCELLSHAPEDONOTDELETE" val="thinkcellActiveDocDoNotDelete"/>
</p:tagLst>
</file>

<file path=ppt/tags/tag2.xml><?xml version="1.0" encoding="utf-8"?>
<p:tagLst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131</Paragraphs>
  <Slides>14</Slides>
  <Notes>0</Notes>
  <TotalTime>1290</TotalTime>
  <HiddenSlides>0</HiddenSlides>
  <MMClips>0</MMClips>
  <ScaleCrop>0</ScaleCrop>
  <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baseType="lpstr" size="20">
      <vt:lpstr>Arial</vt:lpstr>
      <vt:lpstr>Calibri</vt:lpstr>
      <vt:lpstr>Times New Roman</vt:lpstr>
      <vt:lpstr>Franklin Gothic Medium</vt:lpstr>
      <vt:lpstr>Franklin Gothic Book</vt:lpstr>
      <vt:lpstr>Тема Office</vt:lpstr>
      <vt:lpstr>PowerPoint Presentation</vt:lpstr>
      <vt:lpstr>Паспорт бережливого проектамуниципальное бюджетное дошкольное образовательное учреждение «Детский сад №257» г. Новокузнецк Оптимизация системы взаимосвязи учителя-логопеда с воспитателями групп компенсирующей направлености</vt:lpstr>
      <vt:lpstr>PowerPoint Presentation</vt:lpstr>
      <vt:lpstr>Команда проекта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19.1200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Название организации</dc:title>
  <dc:creator>Шиянова Елена Николаевна</dc:creator>
  <cp:lastModifiedBy>USER</cp:lastModifiedBy>
  <cp:revision>135</cp:revision>
  <cp:lastPrinted>2019-04-25T09:14:00.000</cp:lastPrinted>
  <dcterms:created xsi:type="dcterms:W3CDTF">2018-08-20T14:01:00Z</dcterms:created>
  <dcterms:modified xsi:type="dcterms:W3CDTF">2023-12-21T04:58:14Z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ICV">
    <vt:lpwstr>67FE196559C34C41A56BA07C1A29C4E3_12</vt:lpwstr>
  </property>
  <property fmtid="{D5CDD505-2E9C-101B-9397-08002B2CF9AE}" pid="3" name="KSOProductBuildVer">
    <vt:lpwstr>1049-12.2.0.13266</vt:lpwstr>
  </property>
</Properties>
</file>